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8"/>
  </p:notesMasterIdLst>
  <p:sldIdLst>
    <p:sldId id="256" r:id="rId2"/>
    <p:sldId id="292" r:id="rId3"/>
    <p:sldId id="282" r:id="rId4"/>
    <p:sldId id="283" r:id="rId5"/>
    <p:sldId id="279" r:id="rId6"/>
    <p:sldId id="284" r:id="rId7"/>
    <p:sldId id="288" r:id="rId8"/>
    <p:sldId id="285" r:id="rId9"/>
    <p:sldId id="289" r:id="rId10"/>
    <p:sldId id="266" r:id="rId11"/>
    <p:sldId id="286" r:id="rId12"/>
    <p:sldId id="287" r:id="rId13"/>
    <p:sldId id="261" r:id="rId14"/>
    <p:sldId id="276" r:id="rId15"/>
    <p:sldId id="258" r:id="rId16"/>
    <p:sldId id="262" r:id="rId17"/>
    <p:sldId id="268" r:id="rId18"/>
    <p:sldId id="269" r:id="rId19"/>
    <p:sldId id="267" r:id="rId20"/>
    <p:sldId id="270" r:id="rId21"/>
    <p:sldId id="271" r:id="rId22"/>
    <p:sldId id="273" r:id="rId23"/>
    <p:sldId id="274" r:id="rId24"/>
    <p:sldId id="275" r:id="rId25"/>
    <p:sldId id="291" r:id="rId26"/>
    <p:sldId id="290"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047" autoAdjust="0"/>
  </p:normalViewPr>
  <p:slideViewPr>
    <p:cSldViewPr snapToGrid="0">
      <p:cViewPr varScale="1">
        <p:scale>
          <a:sx n="71" d="100"/>
          <a:sy n="71" d="100"/>
        </p:scale>
        <p:origin x="113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38F9C-6134-49C0-9C18-1FAEE0CFE382}" type="datetimeFigureOut">
              <a:rPr lang="nl-NL" smtClean="0"/>
              <a:t>11-10-2022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BBD21-5B77-4164-BFAC-85E5ED9381A2}" type="slidenum">
              <a:rPr lang="nl-NL" smtClean="0"/>
              <a:t>‹nr.›</a:t>
            </a:fld>
            <a:endParaRPr lang="nl-NL"/>
          </a:p>
        </p:txBody>
      </p:sp>
    </p:spTree>
    <p:extLst>
      <p:ext uri="{BB962C8B-B14F-4D97-AF65-F5344CB8AC3E}">
        <p14:creationId xmlns:p14="http://schemas.microsoft.com/office/powerpoint/2010/main" val="256012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2</a:t>
            </a:fld>
            <a:endParaRPr lang="nl-NL"/>
          </a:p>
        </p:txBody>
      </p:sp>
    </p:spTree>
    <p:extLst>
      <p:ext uri="{BB962C8B-B14F-4D97-AF65-F5344CB8AC3E}">
        <p14:creationId xmlns:p14="http://schemas.microsoft.com/office/powerpoint/2010/main" val="2497156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belangrijk dat een zeug rondom het dekken niet te vet is en ook niet te mager.</a:t>
            </a:r>
          </a:p>
          <a:p>
            <a:r>
              <a:rPr lang="nl-NL" dirty="0"/>
              <a:t>Onder </a:t>
            </a:r>
            <a:r>
              <a:rPr lang="nl-NL" dirty="0" err="1"/>
              <a:t>flushen</a:t>
            </a:r>
            <a:r>
              <a:rPr lang="nl-NL" dirty="0"/>
              <a:t> verstaan we het extra energie(suikers) verstrekken aan de varkens voor het dekken om zo betere bevruchtingsresultaten te krijgen.</a:t>
            </a:r>
          </a:p>
          <a:p>
            <a:r>
              <a:rPr lang="nl-NL" dirty="0"/>
              <a:t>De net </a:t>
            </a:r>
            <a:r>
              <a:rPr lang="nl-NL" dirty="0" err="1"/>
              <a:t>geinsemineerde</a:t>
            </a:r>
            <a:r>
              <a:rPr lang="nl-NL" dirty="0"/>
              <a:t> zeugen extra voeren leidt tot embryonale sterfte en verwerpingen</a:t>
            </a:r>
          </a:p>
          <a:p>
            <a:endParaRPr lang="nl-NL" dirty="0"/>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16</a:t>
            </a:fld>
            <a:endParaRPr lang="nl-NL"/>
          </a:p>
        </p:txBody>
      </p:sp>
    </p:spTree>
    <p:extLst>
      <p:ext uri="{BB962C8B-B14F-4D97-AF65-F5344CB8AC3E}">
        <p14:creationId xmlns:p14="http://schemas.microsoft.com/office/powerpoint/2010/main" val="67807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In de tabel kunnen jullie aflezen wat de uitgangspunten zijn voor het berekenen van de energiebehoefte van een dragende zeug. Zij heeft voer nodig voor haar eigen onderhoud, om te groeien en om te zorgen voor de groei van de </a:t>
            </a:r>
            <a:r>
              <a:rPr lang="nl-NL" sz="1200" b="1" dirty="0" err="1"/>
              <a:t>baarmoeder,uier</a:t>
            </a:r>
            <a:r>
              <a:rPr lang="nl-NL" sz="1200" b="1" dirty="0"/>
              <a:t> en biggen.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p>
          <a:p>
            <a:endParaRPr lang="nl-NL" dirty="0"/>
          </a:p>
        </p:txBody>
      </p:sp>
      <p:sp>
        <p:nvSpPr>
          <p:cNvPr id="4" name="Tijdelijke aanduiding voor dianummer 3"/>
          <p:cNvSpPr>
            <a:spLocks noGrp="1"/>
          </p:cNvSpPr>
          <p:nvPr>
            <p:ph type="sldNum" sz="quarter" idx="10"/>
          </p:nvPr>
        </p:nvSpPr>
        <p:spPr/>
        <p:txBody>
          <a:bodyPr/>
          <a:lstStyle/>
          <a:p>
            <a:fld id="{63BBBD21-5B77-4164-BFAC-85E5ED9381A2}" type="slidenum">
              <a:rPr lang="nl-NL" smtClean="0"/>
              <a:t>17</a:t>
            </a:fld>
            <a:endParaRPr lang="nl-NL"/>
          </a:p>
        </p:txBody>
      </p:sp>
    </p:spTree>
    <p:extLst>
      <p:ext uri="{BB962C8B-B14F-4D97-AF65-F5344CB8AC3E}">
        <p14:creationId xmlns:p14="http://schemas.microsoft.com/office/powerpoint/2010/main" val="2881262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Spekdikte moet je meten om te kijken of varkens niet te vet zijn. Als dat zo is, moet je je voerschema aan gaan passen.</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19</a:t>
            </a:fld>
            <a:endParaRPr lang="nl-NL"/>
          </a:p>
        </p:txBody>
      </p:sp>
    </p:spTree>
    <p:extLst>
      <p:ext uri="{BB962C8B-B14F-4D97-AF65-F5344CB8AC3E}">
        <p14:creationId xmlns:p14="http://schemas.microsoft.com/office/powerpoint/2010/main" val="11576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V</a:t>
            </a:r>
            <a:r>
              <a:rPr lang="nl-NL" baseline="0" dirty="0">
                <a:sym typeface="Wingdings" panose="05000000000000000000" pitchFamily="2" charset="2"/>
              </a:rPr>
              <a:t>erandering van huisvesting en voerschema./ Hormoonhuishouding</a:t>
            </a:r>
          </a:p>
          <a:p>
            <a:pPr marL="228600" indent="-228600">
              <a:buAutoNum type="arabicPeriod"/>
            </a:pPr>
            <a:r>
              <a:rPr lang="nl-NL" baseline="0" dirty="0">
                <a:sym typeface="Wingdings" panose="05000000000000000000" pitchFamily="2" charset="2"/>
              </a:rPr>
              <a:t>De hormoonhuishouding en de stofwisseling veranderen, waardoor de zeug minder eetlust heeft</a:t>
            </a:r>
          </a:p>
          <a:p>
            <a:r>
              <a:rPr lang="nl-NL" baseline="0" dirty="0">
                <a:sym typeface="Wingdings" panose="05000000000000000000" pitchFamily="2" charset="2"/>
              </a:rPr>
              <a:t>Staltemperatuur hoger dan 22 gr (hittestress), te goede conditie, te snelle verhoging van voergift na werpen, </a:t>
            </a:r>
          </a:p>
          <a:p>
            <a:r>
              <a:rPr lang="nl-NL" baseline="0" dirty="0">
                <a:sym typeface="Wingdings" panose="05000000000000000000" pitchFamily="2" charset="2"/>
              </a:rPr>
              <a:t>onvoldoende drinken, ziekte/koorts, onsmakelijk voer, uierontsteking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sym typeface="Wingdings" panose="05000000000000000000" pitchFamily="2" charset="2"/>
              </a:rPr>
              <a:t>Zeugen in lactatie krijgen onbeperkt voer, meer dan 6 tot 8 kilo kan ze echter niet op. </a:t>
            </a:r>
          </a:p>
          <a:p>
            <a:r>
              <a:rPr lang="nl-NL" baseline="0" dirty="0">
                <a:sym typeface="Wingdings" panose="05000000000000000000" pitchFamily="2" charset="2"/>
              </a:rPr>
              <a:t>3. Waterbehoefte  Een big drinkt 1 liter  een zeug met 12 biggen heeft alleen al voor de productie 12 liter nodig  nippel moet dus als 2,5 liter per minuut geven</a:t>
            </a:r>
          </a:p>
          <a:p>
            <a:endParaRPr lang="nl-NL" baseline="0" dirty="0">
              <a:sym typeface="Wingdings" panose="05000000000000000000" pitchFamily="2" charset="2"/>
            </a:endParaRPr>
          </a:p>
          <a:p>
            <a:endParaRPr lang="nl-NL" baseline="0" dirty="0">
              <a:sym typeface="Wingdings" panose="05000000000000000000" pitchFamily="2" charset="2"/>
            </a:endParaRPr>
          </a:p>
          <a:p>
            <a:endParaRPr lang="nl-NL" baseline="0" dirty="0">
              <a:sym typeface="Wingdings" panose="05000000000000000000" pitchFamily="2" charset="2"/>
            </a:endParaRPr>
          </a:p>
          <a:p>
            <a:endParaRPr lang="nl-NL" baseline="0" dirty="0">
              <a:sym typeface="Wingdings" panose="05000000000000000000" pitchFamily="2" charset="2"/>
            </a:endParaRPr>
          </a:p>
          <a:p>
            <a:br>
              <a:rPr lang="nl-NL" baseline="0" dirty="0">
                <a:sym typeface="Wingdings" panose="05000000000000000000" pitchFamily="2" charset="2"/>
              </a:rPr>
            </a:br>
            <a:endParaRPr lang="nl-NL" dirty="0"/>
          </a:p>
        </p:txBody>
      </p:sp>
      <p:sp>
        <p:nvSpPr>
          <p:cNvPr id="4" name="Tijdelijke aanduiding voor dianummer 3"/>
          <p:cNvSpPr>
            <a:spLocks noGrp="1"/>
          </p:cNvSpPr>
          <p:nvPr>
            <p:ph type="sldNum" sz="quarter" idx="10"/>
          </p:nvPr>
        </p:nvSpPr>
        <p:spPr/>
        <p:txBody>
          <a:bodyPr/>
          <a:lstStyle/>
          <a:p>
            <a:fld id="{63BBBD21-5B77-4164-BFAC-85E5ED9381A2}" type="slidenum">
              <a:rPr lang="nl-NL" smtClean="0"/>
              <a:t>20</a:t>
            </a:fld>
            <a:endParaRPr lang="nl-NL"/>
          </a:p>
        </p:txBody>
      </p:sp>
    </p:spTree>
    <p:extLst>
      <p:ext uri="{BB962C8B-B14F-4D97-AF65-F5344CB8AC3E}">
        <p14:creationId xmlns:p14="http://schemas.microsoft.com/office/powerpoint/2010/main" val="2125543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overgang van</a:t>
            </a:r>
            <a:r>
              <a:rPr lang="nl-NL" baseline="0" dirty="0"/>
              <a:t> drachtvoer en </a:t>
            </a:r>
            <a:r>
              <a:rPr lang="nl-NL" baseline="0" dirty="0" err="1"/>
              <a:t>lactovoer</a:t>
            </a:r>
            <a:r>
              <a:rPr lang="nl-NL" baseline="0" dirty="0"/>
              <a:t> moet geleidelijk aan gaan. </a:t>
            </a:r>
          </a:p>
          <a:p>
            <a:r>
              <a:rPr lang="nl-NL" baseline="0" dirty="0"/>
              <a:t>Dit kun je optimaal doen door speciaal werpvoer te gebruiken tijdens de overgang </a:t>
            </a:r>
          </a:p>
          <a:p>
            <a:endParaRPr lang="nl-NL" baseline="0" dirty="0"/>
          </a:p>
          <a:p>
            <a:r>
              <a:rPr lang="nl-NL" baseline="0" dirty="0"/>
              <a:t>De zeug mag namelijk niet verstoppen tijdens de kraamtijd. </a:t>
            </a:r>
          </a:p>
          <a:p>
            <a:endParaRPr lang="nl-NL" baseline="0" dirty="0"/>
          </a:p>
          <a:p>
            <a:r>
              <a:rPr lang="nl-NL" baseline="0" dirty="0"/>
              <a:t>Een big groeit per dag gemiddeld 230 gram.    </a:t>
            </a:r>
          </a:p>
          <a:p>
            <a:r>
              <a:rPr lang="nl-NL" baseline="0" dirty="0"/>
              <a:t>1EW is ongeveer 1 kg voer</a:t>
            </a:r>
            <a:endParaRPr lang="nl-NL" dirty="0"/>
          </a:p>
        </p:txBody>
      </p:sp>
      <p:sp>
        <p:nvSpPr>
          <p:cNvPr id="4" name="Tijdelijke aanduiding voor dianummer 3"/>
          <p:cNvSpPr>
            <a:spLocks noGrp="1"/>
          </p:cNvSpPr>
          <p:nvPr>
            <p:ph type="sldNum" sz="quarter" idx="10"/>
          </p:nvPr>
        </p:nvSpPr>
        <p:spPr/>
        <p:txBody>
          <a:bodyPr/>
          <a:lstStyle/>
          <a:p>
            <a:fld id="{63BBBD21-5B77-4164-BFAC-85E5ED9381A2}" type="slidenum">
              <a:rPr lang="nl-NL" smtClean="0"/>
              <a:t>22</a:t>
            </a:fld>
            <a:endParaRPr lang="nl-NL"/>
          </a:p>
        </p:txBody>
      </p:sp>
    </p:spTree>
    <p:extLst>
      <p:ext uri="{BB962C8B-B14F-4D97-AF65-F5344CB8AC3E}">
        <p14:creationId xmlns:p14="http://schemas.microsoft.com/office/powerpoint/2010/main" val="1772022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zeug krijgt de helft van de hoeveelheid voer, om haar</a:t>
            </a:r>
            <a:r>
              <a:rPr lang="nl-NL" baseline="0" dirty="0"/>
              <a:t> droog te zetten </a:t>
            </a:r>
          </a:p>
          <a:p>
            <a:endParaRPr lang="nl-NL" baseline="0" dirty="0"/>
          </a:p>
          <a:p>
            <a:r>
              <a:rPr lang="nl-NL" baseline="0" dirty="0" err="1"/>
              <a:t>Flushen</a:t>
            </a:r>
            <a:r>
              <a:rPr lang="nl-NL" baseline="0" dirty="0"/>
              <a:t> was dus het toedienen van extra energie om een betere bronst en een grotere toom biggen te krijgen.</a:t>
            </a:r>
            <a:endParaRPr lang="nl-NL" dirty="0"/>
          </a:p>
        </p:txBody>
      </p:sp>
      <p:sp>
        <p:nvSpPr>
          <p:cNvPr id="4" name="Tijdelijke aanduiding voor dianummer 3"/>
          <p:cNvSpPr>
            <a:spLocks noGrp="1"/>
          </p:cNvSpPr>
          <p:nvPr>
            <p:ph type="sldNum" sz="quarter" idx="10"/>
          </p:nvPr>
        </p:nvSpPr>
        <p:spPr/>
        <p:txBody>
          <a:bodyPr/>
          <a:lstStyle/>
          <a:p>
            <a:fld id="{63BBBD21-5B77-4164-BFAC-85E5ED9381A2}" type="slidenum">
              <a:rPr lang="nl-NL" smtClean="0"/>
              <a:t>23</a:t>
            </a:fld>
            <a:endParaRPr lang="nl-NL"/>
          </a:p>
        </p:txBody>
      </p:sp>
    </p:spTree>
    <p:extLst>
      <p:ext uri="{BB962C8B-B14F-4D97-AF65-F5344CB8AC3E}">
        <p14:creationId xmlns:p14="http://schemas.microsoft.com/office/powerpoint/2010/main" val="966123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filmpje</a:t>
            </a:r>
          </a:p>
        </p:txBody>
      </p:sp>
      <p:sp>
        <p:nvSpPr>
          <p:cNvPr id="4" name="Tijdelijke aanduiding voor dianummer 3"/>
          <p:cNvSpPr>
            <a:spLocks noGrp="1"/>
          </p:cNvSpPr>
          <p:nvPr>
            <p:ph type="sldNum" sz="quarter" idx="10"/>
          </p:nvPr>
        </p:nvSpPr>
        <p:spPr/>
        <p:txBody>
          <a:bodyPr/>
          <a:lstStyle/>
          <a:p>
            <a:fld id="{63BBBD21-5B77-4164-BFAC-85E5ED9381A2}" type="slidenum">
              <a:rPr lang="nl-NL" smtClean="0"/>
              <a:t>24</a:t>
            </a:fld>
            <a:endParaRPr lang="nl-NL"/>
          </a:p>
        </p:txBody>
      </p:sp>
    </p:spTree>
    <p:extLst>
      <p:ext uri="{BB962C8B-B14F-4D97-AF65-F5344CB8AC3E}">
        <p14:creationId xmlns:p14="http://schemas.microsoft.com/office/powerpoint/2010/main" val="3042857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Filmpjes</a:t>
            </a:r>
          </a:p>
        </p:txBody>
      </p:sp>
      <p:sp>
        <p:nvSpPr>
          <p:cNvPr id="4" name="Tijdelijke aanduiding voor dianummer 3"/>
          <p:cNvSpPr>
            <a:spLocks noGrp="1"/>
          </p:cNvSpPr>
          <p:nvPr>
            <p:ph type="sldNum" sz="quarter" idx="10"/>
          </p:nvPr>
        </p:nvSpPr>
        <p:spPr/>
        <p:txBody>
          <a:bodyPr/>
          <a:lstStyle/>
          <a:p>
            <a:fld id="{63BBBD21-5B77-4164-BFAC-85E5ED9381A2}" type="slidenum">
              <a:rPr lang="nl-NL" smtClean="0"/>
              <a:t>26</a:t>
            </a:fld>
            <a:endParaRPr lang="nl-NL"/>
          </a:p>
        </p:txBody>
      </p:sp>
    </p:spTree>
    <p:extLst>
      <p:ext uri="{BB962C8B-B14F-4D97-AF65-F5344CB8AC3E}">
        <p14:creationId xmlns:p14="http://schemas.microsoft.com/office/powerpoint/2010/main" val="16787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Voor afbraak voer zijn </a:t>
            </a:r>
            <a:r>
              <a:rPr lang="nl-NL" dirty="0" err="1"/>
              <a:t>voornalijk</a:t>
            </a:r>
            <a:r>
              <a:rPr lang="nl-NL" dirty="0"/>
              <a:t> enzymen nodig</a:t>
            </a:r>
          </a:p>
          <a:p>
            <a:pPr marL="171450" indent="-171450">
              <a:buFontTx/>
              <a:buChar char="-"/>
            </a:pPr>
            <a:r>
              <a:rPr lang="nl-NL" dirty="0"/>
              <a:t>Evt. rc vertering in dikke darm door darmflora</a:t>
            </a:r>
          </a:p>
          <a:p>
            <a:pPr marL="171450" indent="-171450">
              <a:buFontTx/>
              <a:buChar char="-"/>
            </a:pPr>
            <a:r>
              <a:rPr lang="nl-NL" dirty="0"/>
              <a:t>&gt; Eiwitten &gt; Pepsine &gt; Aminozuren</a:t>
            </a:r>
          </a:p>
          <a:p>
            <a:pPr marL="171450" indent="-171450">
              <a:buFontTx/>
              <a:buChar char="-"/>
            </a:pPr>
            <a:r>
              <a:rPr lang="nl-NL" dirty="0"/>
              <a:t>&gt; Vetten &gt; Lipase &gt; Vetzuren</a:t>
            </a:r>
          </a:p>
          <a:p>
            <a:pPr marL="171450" indent="-171450">
              <a:buFontTx/>
              <a:buChar char="-"/>
            </a:pPr>
            <a:r>
              <a:rPr lang="nl-NL" dirty="0"/>
              <a:t>&gt; </a:t>
            </a:r>
            <a:r>
              <a:rPr lang="nl-NL" dirty="0" err="1"/>
              <a:t>Koolydraten</a:t>
            </a:r>
            <a:r>
              <a:rPr lang="nl-NL" dirty="0"/>
              <a:t> &gt; </a:t>
            </a:r>
            <a:r>
              <a:rPr lang="nl-NL" dirty="0" err="1"/>
              <a:t>Amilase</a:t>
            </a:r>
            <a:r>
              <a:rPr lang="nl-NL" dirty="0"/>
              <a:t> &gt; Glucose</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4</a:t>
            </a:fld>
            <a:endParaRPr lang="nl-NL"/>
          </a:p>
        </p:txBody>
      </p:sp>
    </p:spTree>
    <p:extLst>
      <p:ext uri="{BB962C8B-B14F-4D97-AF65-F5344CB8AC3E}">
        <p14:creationId xmlns:p14="http://schemas.microsoft.com/office/powerpoint/2010/main" val="180773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NH3 Ammoniak</a:t>
            </a:r>
          </a:p>
          <a:p>
            <a:r>
              <a:rPr lang="nl-NL" dirty="0"/>
              <a:t>NO Stikstofmonoxide</a:t>
            </a:r>
          </a:p>
          <a:p>
            <a:r>
              <a:rPr lang="nl-NL" dirty="0"/>
              <a:t>NO Stikstofdioxide</a:t>
            </a:r>
          </a:p>
          <a:p>
            <a:r>
              <a:rPr lang="nl-NL" dirty="0"/>
              <a:t>Depositie= neerslaan van stoffen</a:t>
            </a:r>
          </a:p>
          <a:p>
            <a:endParaRPr lang="nl-NL" dirty="0"/>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5</a:t>
            </a:fld>
            <a:endParaRPr lang="nl-NL"/>
          </a:p>
        </p:txBody>
      </p:sp>
    </p:spTree>
    <p:extLst>
      <p:ext uri="{BB962C8B-B14F-4D97-AF65-F5344CB8AC3E}">
        <p14:creationId xmlns:p14="http://schemas.microsoft.com/office/powerpoint/2010/main" val="241143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Oude grafiek. Groeicijfers liggen nu hoger. De grote lijnen kloppen wel</a:t>
            </a:r>
          </a:p>
          <a:p>
            <a:r>
              <a:rPr lang="nl-NL" dirty="0"/>
              <a:t>- Bij ong. 10 weken &gt; speendip</a:t>
            </a:r>
          </a:p>
          <a:p>
            <a:r>
              <a:rPr lang="nl-NL" dirty="0"/>
              <a:t>- Na 10 weken inhaalslag &gt; harder groeit dan dat hij vlees aanzet. Dat betekent dat het varken dan vet aan gaat zetten.</a:t>
            </a:r>
          </a:p>
          <a:p>
            <a:r>
              <a:rPr lang="nl-NL" dirty="0"/>
              <a:t>- Tussen groei en Vleesaanzet = vervetting</a:t>
            </a:r>
          </a:p>
          <a:p>
            <a:r>
              <a:rPr lang="nl-NL" dirty="0"/>
              <a:t>- Groei 600 tot 1000 gr per dag is normaal</a:t>
            </a:r>
          </a:p>
          <a:p>
            <a:r>
              <a:rPr lang="nl-NL" dirty="0"/>
              <a:t>- Na 60 kg verval vetaanzet (dus spek)</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7</a:t>
            </a:fld>
            <a:endParaRPr lang="nl-NL"/>
          </a:p>
        </p:txBody>
      </p:sp>
    </p:spTree>
    <p:extLst>
      <p:ext uri="{BB962C8B-B14F-4D97-AF65-F5344CB8AC3E}">
        <p14:creationId xmlns:p14="http://schemas.microsoft.com/office/powerpoint/2010/main" val="374158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grafiek laat zien dat de totale groei bestaat uit as (anorganische stof=mineralen), eiwit(vlees), vet en water.</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9</a:t>
            </a:fld>
            <a:endParaRPr lang="nl-NL"/>
          </a:p>
        </p:txBody>
      </p:sp>
    </p:spTree>
    <p:extLst>
      <p:ext uri="{BB962C8B-B14F-4D97-AF65-F5344CB8AC3E}">
        <p14:creationId xmlns:p14="http://schemas.microsoft.com/office/powerpoint/2010/main" val="350869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Omdat 1 gram vet net zoveel energie kost dan 1 gram eiwit,  is het veel duurder om 400 gram spek te produceren dan 400 gram vlees. </a:t>
            </a:r>
          </a:p>
          <a:p>
            <a:r>
              <a:rPr lang="nl-NL" dirty="0"/>
              <a:t>Je kunt het ook anders stellen. Vlees bevat veel meer water (75%) dan spek(10%)</a:t>
            </a:r>
          </a:p>
          <a:p>
            <a:r>
              <a:rPr lang="nl-NL" dirty="0"/>
              <a:t>Dus als je varkens te vet zijn, heeft dat extra veel voer gekost.</a:t>
            </a:r>
          </a:p>
          <a:p>
            <a:endParaRPr lang="nl-NL" dirty="0"/>
          </a:p>
          <a:p>
            <a:r>
              <a:rPr lang="nl-NL" dirty="0"/>
              <a:t>Het begrip voederconversie moeten jullie goed kennen en er ook goed mee kunnen rekenen.</a:t>
            </a:r>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10</a:t>
            </a:fld>
            <a:endParaRPr lang="nl-NL"/>
          </a:p>
        </p:txBody>
      </p:sp>
    </p:spTree>
    <p:extLst>
      <p:ext uri="{BB962C8B-B14F-4D97-AF65-F5344CB8AC3E}">
        <p14:creationId xmlns:p14="http://schemas.microsoft.com/office/powerpoint/2010/main" val="222958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Enkele standaard richtlijnen</a:t>
            </a:r>
          </a:p>
          <a:p>
            <a:pPr marL="171450" indent="-171450">
              <a:buFontTx/>
              <a:buChar char="-"/>
            </a:pPr>
            <a:r>
              <a:rPr lang="nl-NL" dirty="0"/>
              <a:t>Stal constante temp. 21 graden</a:t>
            </a:r>
          </a:p>
          <a:p>
            <a:pPr marL="171450" indent="-171450">
              <a:buFontTx/>
              <a:buChar char="-"/>
            </a:pPr>
            <a:r>
              <a:rPr lang="nl-NL" dirty="0"/>
              <a:t>Min. 8 uur licht per dag en min. 40 lux.</a:t>
            </a:r>
          </a:p>
          <a:p>
            <a:pPr marL="171450" indent="-171450">
              <a:buFontTx/>
              <a:buChar char="-"/>
            </a:pPr>
            <a:r>
              <a:rPr lang="nl-NL" dirty="0"/>
              <a:t>Aanwezigheid speelmateriaal</a:t>
            </a:r>
          </a:p>
          <a:p>
            <a:pPr marL="171450" indent="-171450">
              <a:buFontTx/>
              <a:buChar char="-"/>
            </a:pPr>
            <a:r>
              <a:rPr lang="nl-NL" dirty="0"/>
              <a:t>Max 10 varkens per 10 m2 (0,8 m2/varken zonder Beter Leven)</a:t>
            </a:r>
          </a:p>
          <a:p>
            <a:pPr marL="171450" indent="-171450">
              <a:buFontTx/>
              <a:buChar char="-"/>
            </a:pPr>
            <a:endParaRPr lang="nl-NL" dirty="0"/>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11</a:t>
            </a:fld>
            <a:endParaRPr lang="nl-NL"/>
          </a:p>
        </p:txBody>
      </p:sp>
    </p:spTree>
    <p:extLst>
      <p:ext uri="{BB962C8B-B14F-4D97-AF65-F5344CB8AC3E}">
        <p14:creationId xmlns:p14="http://schemas.microsoft.com/office/powerpoint/2010/main" val="448936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is verschil in groeisnelheid van beren, borgen en zeugen. Daarom worden ze apart gemest</a:t>
            </a:r>
          </a:p>
          <a:p>
            <a:endParaRPr lang="nl-NL" dirty="0"/>
          </a:p>
          <a:p>
            <a:r>
              <a:rPr lang="nl-NL" dirty="0"/>
              <a:t>In deze grafiek kunnen jullie zijn dat een (opfok)beer harder groeit dan een(opfok) zeug</a:t>
            </a:r>
          </a:p>
          <a:p>
            <a:r>
              <a:rPr lang="nl-NL" dirty="0"/>
              <a:t>Na ca 90 kg neemt groei per dag af.</a:t>
            </a:r>
          </a:p>
          <a:p>
            <a:r>
              <a:rPr lang="nl-NL" dirty="0"/>
              <a:t>Borgen zijn gevoeliger voor vervetting (gecastreerd maar wel zelfde eetlust als een beer)</a:t>
            </a:r>
          </a:p>
          <a:p>
            <a:r>
              <a:rPr lang="nl-NL" dirty="0"/>
              <a:t>De VC van zeugen is hoger (eten het zelfde groeien minder)</a:t>
            </a:r>
          </a:p>
          <a:p>
            <a:endParaRPr lang="nl-NL" dirty="0"/>
          </a:p>
        </p:txBody>
      </p:sp>
      <p:sp>
        <p:nvSpPr>
          <p:cNvPr id="4" name="Tijdelijke aanduiding voor dianummer 3"/>
          <p:cNvSpPr>
            <a:spLocks noGrp="1"/>
          </p:cNvSpPr>
          <p:nvPr>
            <p:ph type="sldNum" sz="quarter" idx="5"/>
          </p:nvPr>
        </p:nvSpPr>
        <p:spPr/>
        <p:txBody>
          <a:bodyPr/>
          <a:lstStyle/>
          <a:p>
            <a:fld id="{63BBBD21-5B77-4164-BFAC-85E5ED9381A2}" type="slidenum">
              <a:rPr lang="nl-NL" smtClean="0"/>
              <a:t>12</a:t>
            </a:fld>
            <a:endParaRPr lang="nl-NL"/>
          </a:p>
        </p:txBody>
      </p:sp>
    </p:spTree>
    <p:extLst>
      <p:ext uri="{BB962C8B-B14F-4D97-AF65-F5344CB8AC3E}">
        <p14:creationId xmlns:p14="http://schemas.microsoft.com/office/powerpoint/2010/main" val="3101118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Fasevoedering: Precies het voer krijgen die ze nodig hebben en in welke groeifase</a:t>
            </a:r>
            <a:r>
              <a:rPr lang="nl-NL" baseline="0" dirty="0"/>
              <a:t> ze dan zitten.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Tweefasevoedering</a:t>
            </a:r>
            <a:r>
              <a:rPr lang="nl-NL" baseline="0" dirty="0"/>
              <a:t> : </a:t>
            </a:r>
            <a:r>
              <a:rPr lang="nl-NL" dirty="0"/>
              <a:t>varkens tot ongeveer 45 kg startvoer en daarna vleesvarkensvoer. Twee fasen is dat je twee verschillende voersoorten voert aan het varken.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Driefasevoedering</a:t>
            </a:r>
            <a:r>
              <a:rPr lang="nl-NL" dirty="0"/>
              <a:t>:  van 45 tot 70 kg een groei of tussenvoer.</a:t>
            </a:r>
            <a:r>
              <a:rPr lang="nl-NL"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err="1"/>
              <a:t>Multifasevoedering</a:t>
            </a:r>
            <a:r>
              <a:rPr lang="nl-NL" baseline="0" dirty="0"/>
              <a:t>:  word niet drie keer de samenstelling van het voer aangepast, maar tijdens heel de mestperiode. Eiwit en mineralen rijk word telkens met eiwit en mineralen arm gemengd over de hele periode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Brijvoer:  een mengsel van water en allerlei voedermiddelen. Bijv. restproducten van menselijke producten. Verschillende brijvoer producten zijn  </a:t>
            </a:r>
            <a:r>
              <a:rPr lang="nl-NL" baseline="0" dirty="0" err="1"/>
              <a:t>aardappelenstoomschillen</a:t>
            </a:r>
            <a:r>
              <a:rPr lang="nl-NL" baseline="0" dirty="0"/>
              <a:t> , kaaswei en bierbostel.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BD705190-EBEB-4E7B-8207-984171AC12D1}" type="slidenum">
              <a:rPr lang="nl-NL" smtClean="0"/>
              <a:t>14</a:t>
            </a:fld>
            <a:endParaRPr lang="nl-NL"/>
          </a:p>
        </p:txBody>
      </p:sp>
    </p:spTree>
    <p:extLst>
      <p:ext uri="{BB962C8B-B14F-4D97-AF65-F5344CB8AC3E}">
        <p14:creationId xmlns:p14="http://schemas.microsoft.com/office/powerpoint/2010/main" val="3010175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de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2BDCA9D-CA0D-4779-B575-1AB2EFFA7775}" type="datetimeFigureOut">
              <a:rPr lang="nl-NL" smtClean="0"/>
              <a:t>11-10-2022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30877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D61A97DB-8FB9-4DCB-9896-2DADB053C034}"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91633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de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01915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786859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4088945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de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3135770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441801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937071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Tree>
    <p:extLst>
      <p:ext uri="{BB962C8B-B14F-4D97-AF65-F5344CB8AC3E}">
        <p14:creationId xmlns:p14="http://schemas.microsoft.com/office/powerpoint/2010/main" val="2297047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687559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2BDCA9D-CA0D-4779-B575-1AB2EFFA7775}" type="datetimeFigureOut">
              <a:rPr lang="nl-NL" smtClean="0"/>
              <a:t>11-10-2022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de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9772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Tree>
    <p:extLst>
      <p:ext uri="{BB962C8B-B14F-4D97-AF65-F5344CB8AC3E}">
        <p14:creationId xmlns:p14="http://schemas.microsoft.com/office/powerpoint/2010/main" val="2632188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2BDCA9D-CA0D-4779-B575-1AB2EFFA7775}" type="datetimeFigureOut">
              <a:rPr lang="nl-NL" smtClean="0"/>
              <a:t>11-10-2022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de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6701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2BDCA9D-CA0D-4779-B575-1AB2EFFA7775}" type="datetimeFigureOut">
              <a:rPr lang="nl-NL" smtClean="0"/>
              <a:t>11-10-2022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de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74976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Tree>
    <p:extLst>
      <p:ext uri="{BB962C8B-B14F-4D97-AF65-F5344CB8AC3E}">
        <p14:creationId xmlns:p14="http://schemas.microsoft.com/office/powerpoint/2010/main" val="2221732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10904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8954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de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D61A97DB-8FB9-4DCB-9896-2DADB053C034}"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1520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2BDCA9D-CA0D-4779-B575-1AB2EFFA7775}" type="datetimeFigureOut">
              <a:rPr lang="nl-NL" smtClean="0"/>
              <a:t>11-10-2022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2884731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de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2BDCA9D-CA0D-4779-B575-1AB2EFFA7775}" type="datetimeFigureOut">
              <a:rPr lang="nl-NL" smtClean="0"/>
              <a:t>11-10-2022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955787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2BDCA9D-CA0D-4779-B575-1AB2EFFA7775}" type="datetimeFigureOut">
              <a:rPr lang="nl-NL" smtClean="0"/>
              <a:t>11-10-2022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3861587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2BDCA9D-CA0D-4779-B575-1AB2EFFA7775}" type="datetimeFigureOut">
              <a:rPr lang="nl-NL" smtClean="0"/>
              <a:t>11-10-2022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86148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de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Tekststijl van het model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2BDCA9D-CA0D-4779-B575-1AB2EFFA7775}" type="datetimeFigureOut">
              <a:rPr lang="nl-NL" smtClean="0"/>
              <a:t>11-10-2022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2052764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2BDCA9D-CA0D-4779-B575-1AB2EFFA7775}" type="datetimeFigureOut">
              <a:rPr lang="nl-NL" smtClean="0"/>
              <a:t>11-10-2022</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9776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de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2BDCA9D-CA0D-4779-B575-1AB2EFFA7775}" type="datetimeFigureOut">
              <a:rPr lang="nl-NL" smtClean="0"/>
              <a:t>11-10-2022</a:t>
            </a:fld>
            <a:endParaRPr lang="nl-NL"/>
          </a:p>
        </p:txBody>
      </p:sp>
    </p:spTree>
    <p:extLst>
      <p:ext uri="{BB962C8B-B14F-4D97-AF65-F5344CB8AC3E}">
        <p14:creationId xmlns:p14="http://schemas.microsoft.com/office/powerpoint/2010/main" val="212468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Tree>
    <p:extLst>
      <p:ext uri="{BB962C8B-B14F-4D97-AF65-F5344CB8AC3E}">
        <p14:creationId xmlns:p14="http://schemas.microsoft.com/office/powerpoint/2010/main" val="55969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1715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306454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32565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8015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2BDCA9D-CA0D-4779-B575-1AB2EFFA7775}"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D61A97DB-8FB9-4DCB-9896-2DADB053C034}"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6279212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www.youtube.com/watch?v=o2Atzw_DfP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3oxBZEW6IT0"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youtube.com/watch?v=B0X0o--VswI&amp;t=9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667" y="1898289"/>
            <a:ext cx="9315450" cy="52387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el 1"/>
          <p:cNvSpPr>
            <a:spLocks noGrp="1"/>
          </p:cNvSpPr>
          <p:nvPr>
            <p:ph type="title"/>
          </p:nvPr>
        </p:nvSpPr>
        <p:spPr>
          <a:xfrm>
            <a:off x="497600" y="1035261"/>
            <a:ext cx="10260000" cy="1160403"/>
          </a:xfrm>
        </p:spPr>
        <p:txBody>
          <a:bodyPr>
            <a:normAutofit/>
          </a:bodyPr>
          <a:lstStyle/>
          <a:p>
            <a:r>
              <a:rPr lang="nl-NL" sz="4000" dirty="0"/>
              <a:t>Hoofdstuk 11 Voerbehoefte Varkens</a:t>
            </a:r>
          </a:p>
        </p:txBody>
      </p:sp>
      <p:sp>
        <p:nvSpPr>
          <p:cNvPr id="3" name="Ondertitel 2"/>
          <p:cNvSpPr>
            <a:spLocks noGrp="1"/>
          </p:cNvSpPr>
          <p:nvPr>
            <p:ph idx="1"/>
          </p:nvPr>
        </p:nvSpPr>
        <p:spPr>
          <a:xfrm>
            <a:off x="616067" y="1615462"/>
            <a:ext cx="11449050" cy="4419599"/>
          </a:xfrm>
        </p:spPr>
        <p:txBody>
          <a:bodyPr/>
          <a:lstStyle/>
          <a:p>
            <a:pPr marL="0" indent="0">
              <a:buNone/>
            </a:pPr>
            <a:r>
              <a:rPr lang="nl-NL" dirty="0"/>
              <a:t>IBS voeren van dieren</a:t>
            </a:r>
          </a:p>
        </p:txBody>
      </p:sp>
    </p:spTree>
    <p:extLst>
      <p:ext uri="{BB962C8B-B14F-4D97-AF65-F5344CB8AC3E}">
        <p14:creationId xmlns:p14="http://schemas.microsoft.com/office/powerpoint/2010/main" val="3603507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Groeisamenstelling </a:t>
            </a:r>
          </a:p>
        </p:txBody>
      </p:sp>
      <p:sp>
        <p:nvSpPr>
          <p:cNvPr id="3" name="Tijdelijke aanduiding voor inhoud 2"/>
          <p:cNvSpPr>
            <a:spLocks noGrp="1"/>
          </p:cNvSpPr>
          <p:nvPr>
            <p:ph idx="1"/>
          </p:nvPr>
        </p:nvSpPr>
        <p:spPr>
          <a:xfrm>
            <a:off x="589548" y="1203159"/>
            <a:ext cx="11454064" cy="5139020"/>
          </a:xfrm>
        </p:spPr>
        <p:txBody>
          <a:bodyPr>
            <a:normAutofit/>
          </a:bodyPr>
          <a:lstStyle/>
          <a:p>
            <a:r>
              <a:rPr lang="nl-NL" sz="3000" dirty="0"/>
              <a:t>Spekaanzet kost ongeveer 4x zoveel energie dan Vlees (eiwit)</a:t>
            </a:r>
          </a:p>
          <a:p>
            <a:pPr>
              <a:buFontTx/>
              <a:buChar char="-"/>
            </a:pPr>
            <a:r>
              <a:rPr lang="nl-NL" sz="3000" dirty="0"/>
              <a:t>100 gram eiwit + </a:t>
            </a:r>
            <a:r>
              <a:rPr lang="nl-NL" sz="3000" i="1" dirty="0"/>
              <a:t>300 gram water  </a:t>
            </a:r>
            <a:r>
              <a:rPr lang="nl-NL" sz="3000" dirty="0"/>
              <a:t>= 400 gram vleesgroei</a:t>
            </a:r>
          </a:p>
          <a:p>
            <a:pPr>
              <a:buFontTx/>
              <a:buChar char="-"/>
            </a:pPr>
            <a:r>
              <a:rPr lang="nl-NL" sz="3000" dirty="0"/>
              <a:t>360 gram vet   +   </a:t>
            </a:r>
            <a:r>
              <a:rPr lang="nl-NL" sz="3000" i="1" dirty="0"/>
              <a:t>40 gram water  </a:t>
            </a:r>
            <a:r>
              <a:rPr lang="nl-NL" sz="3000" dirty="0"/>
              <a:t>= 400 gram spek</a:t>
            </a:r>
          </a:p>
          <a:p>
            <a:pPr marL="0" indent="0">
              <a:buNone/>
            </a:pPr>
            <a:endParaRPr lang="nl-NL" sz="3000" dirty="0"/>
          </a:p>
          <a:p>
            <a:r>
              <a:rPr lang="nl-NL" sz="3000" dirty="0"/>
              <a:t>Gewicht van 50Kg </a:t>
            </a:r>
            <a:r>
              <a:rPr lang="nl-NL" sz="3000" dirty="0">
                <a:sym typeface="Wingdings" panose="05000000000000000000" pitchFamily="2" charset="2"/>
              </a:rPr>
              <a:t> Vleesgroei op zijn maximum</a:t>
            </a:r>
          </a:p>
          <a:p>
            <a:r>
              <a:rPr lang="nl-NL" sz="3000" dirty="0">
                <a:sym typeface="Wingdings" panose="05000000000000000000" pitchFamily="2" charset="2"/>
              </a:rPr>
              <a:t>Daarna                   Spek groei neemt toe </a:t>
            </a:r>
          </a:p>
          <a:p>
            <a:endParaRPr lang="nl-NL" sz="3000" dirty="0">
              <a:sym typeface="Wingdings" panose="05000000000000000000" pitchFamily="2" charset="2"/>
            </a:endParaRPr>
          </a:p>
          <a:p>
            <a:pPr marL="0" indent="0">
              <a:buNone/>
            </a:pPr>
            <a:r>
              <a:rPr lang="nl-NL" sz="3000" b="1" dirty="0">
                <a:sym typeface="Wingdings" panose="05000000000000000000" pitchFamily="2" charset="2"/>
              </a:rPr>
              <a:t>Voederconversie = </a:t>
            </a:r>
            <a:br>
              <a:rPr lang="nl-NL" sz="3000" dirty="0">
                <a:sym typeface="Wingdings" panose="05000000000000000000" pitchFamily="2" charset="2"/>
              </a:rPr>
            </a:br>
            <a:r>
              <a:rPr lang="nl-NL" sz="3000" i="1" dirty="0">
                <a:sym typeface="Wingdings" panose="05000000000000000000" pitchFamily="2" charset="2"/>
              </a:rPr>
              <a:t>aantal kilogrammen voer die nodig is voor 1 kg groei </a:t>
            </a:r>
          </a:p>
          <a:p>
            <a:pPr marL="0" indent="0">
              <a:buNone/>
            </a:pPr>
            <a:endParaRPr lang="nl-NL" sz="2400" i="1" dirty="0">
              <a:sym typeface="Wingdings" panose="05000000000000000000" pitchFamily="2" charset="2"/>
            </a:endParaRPr>
          </a:p>
        </p:txBody>
      </p:sp>
      <p:sp>
        <p:nvSpPr>
          <p:cNvPr id="4" name="Rechthoek 3">
            <a:extLst>
              <a:ext uri="{FF2B5EF4-FFF2-40B4-BE49-F238E27FC236}">
                <a16:creationId xmlns:a16="http://schemas.microsoft.com/office/drawing/2014/main" id="{BCAE46A5-8A0D-467A-B41D-7DB5B170F105}"/>
              </a:ext>
            </a:extLst>
          </p:cNvPr>
          <p:cNvSpPr/>
          <p:nvPr/>
        </p:nvSpPr>
        <p:spPr>
          <a:xfrm>
            <a:off x="9338905" y="3570611"/>
            <a:ext cx="1962333" cy="1169551"/>
          </a:xfrm>
          <a:prstGeom prst="rect">
            <a:avLst/>
          </a:prstGeom>
          <a:noFill/>
        </p:spPr>
        <p:txBody>
          <a:bodyPr wrap="none" lIns="91440" tIns="45720" rIns="91440" bIns="45720">
            <a:spAutoFit/>
          </a:bodyPr>
          <a:lstStyle/>
          <a:p>
            <a:pPr algn="ctr"/>
            <a:r>
              <a:rPr lang="nl-NL" sz="7000" b="1" cap="none" spc="0" dirty="0">
                <a:ln w="22225">
                  <a:solidFill>
                    <a:schemeClr val="accent2"/>
                  </a:solidFill>
                  <a:prstDash val="solid"/>
                </a:ln>
                <a:solidFill>
                  <a:schemeClr val="accent2">
                    <a:lumMod val="40000"/>
                    <a:lumOff val="60000"/>
                  </a:schemeClr>
                </a:solidFill>
                <a:effectLst/>
                <a:sym typeface="Wingdings" panose="05000000000000000000" pitchFamily="2" charset="2"/>
              </a:rPr>
              <a:t>VC !!</a:t>
            </a:r>
            <a:endParaRPr lang="nl-NL" sz="7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11894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E14AD3-63E2-1A02-9427-5DCD07394200}"/>
              </a:ext>
            </a:extLst>
          </p:cNvPr>
          <p:cNvSpPr>
            <a:spLocks noGrp="1"/>
          </p:cNvSpPr>
          <p:nvPr>
            <p:ph type="title"/>
          </p:nvPr>
        </p:nvSpPr>
        <p:spPr>
          <a:xfrm>
            <a:off x="371474" y="728663"/>
            <a:ext cx="10108030" cy="1160403"/>
          </a:xfrm>
        </p:spPr>
        <p:txBody>
          <a:bodyPr/>
          <a:lstStyle/>
          <a:p>
            <a:r>
              <a:rPr lang="nl-NL" dirty="0"/>
              <a:t>Voerschema vleesvarkens</a:t>
            </a:r>
          </a:p>
        </p:txBody>
      </p:sp>
      <p:sp>
        <p:nvSpPr>
          <p:cNvPr id="3" name="Tijdelijke aanduiding voor inhoud 2">
            <a:extLst>
              <a:ext uri="{FF2B5EF4-FFF2-40B4-BE49-F238E27FC236}">
                <a16:creationId xmlns:a16="http://schemas.microsoft.com/office/drawing/2014/main" id="{987D1488-C453-F75C-3A8F-10D38F8F4C15}"/>
              </a:ext>
            </a:extLst>
          </p:cNvPr>
          <p:cNvSpPr>
            <a:spLocks noGrp="1"/>
          </p:cNvSpPr>
          <p:nvPr>
            <p:ph idx="1"/>
          </p:nvPr>
        </p:nvSpPr>
        <p:spPr>
          <a:xfrm>
            <a:off x="371476" y="1709738"/>
            <a:ext cx="11449050" cy="4419599"/>
          </a:xfrm>
        </p:spPr>
        <p:txBody>
          <a:bodyPr/>
          <a:lstStyle/>
          <a:p>
            <a:pPr marL="0" indent="0">
              <a:buNone/>
            </a:pPr>
            <a:r>
              <a:rPr lang="nl-NL" sz="2400" u="sng" dirty="0"/>
              <a:t>Groei wordt bepaald door:</a:t>
            </a:r>
          </a:p>
          <a:p>
            <a:pPr marL="0" indent="0">
              <a:buNone/>
            </a:pPr>
            <a:endParaRPr lang="nl-NL" sz="2400" u="sng" dirty="0"/>
          </a:p>
          <a:p>
            <a:r>
              <a:rPr lang="nl-NL" sz="2400" b="1" dirty="0"/>
              <a:t>Erfelijke factoren</a:t>
            </a:r>
          </a:p>
          <a:p>
            <a:pPr lvl="1"/>
            <a:r>
              <a:rPr lang="nl-NL" sz="2400" dirty="0"/>
              <a:t>PST (groeihormoon) </a:t>
            </a:r>
          </a:p>
          <a:p>
            <a:r>
              <a:rPr lang="nl-NL" sz="2400" dirty="0"/>
              <a:t>`</a:t>
            </a:r>
            <a:r>
              <a:rPr lang="nl-NL" sz="2400" b="1" dirty="0"/>
              <a:t>Milieufactoren</a:t>
            </a:r>
          </a:p>
          <a:p>
            <a:pPr lvl="1"/>
            <a:r>
              <a:rPr lang="nl-NL" sz="2400" dirty="0"/>
              <a:t>Verzorging</a:t>
            </a:r>
          </a:p>
          <a:p>
            <a:pPr lvl="1"/>
            <a:r>
              <a:rPr lang="nl-NL" sz="2400" dirty="0"/>
              <a:t>Huisvesting</a:t>
            </a:r>
          </a:p>
          <a:p>
            <a:pPr lvl="1"/>
            <a:r>
              <a:rPr lang="nl-NL" sz="2400" dirty="0"/>
              <a:t>Gezondheid</a:t>
            </a:r>
          </a:p>
          <a:p>
            <a:pPr lvl="1"/>
            <a:r>
              <a:rPr lang="nl-NL" sz="2400" dirty="0"/>
              <a:t>Klimaat</a:t>
            </a:r>
          </a:p>
          <a:p>
            <a:pPr lvl="1"/>
            <a:r>
              <a:rPr lang="nl-NL" sz="2400" dirty="0"/>
              <a:t>Voer </a:t>
            </a:r>
          </a:p>
        </p:txBody>
      </p:sp>
      <p:pic>
        <p:nvPicPr>
          <p:cNvPr id="2050" name="Picture 2" descr="Slimme klimaatregeling voor varkens - Fancom BV">
            <a:extLst>
              <a:ext uri="{FF2B5EF4-FFF2-40B4-BE49-F238E27FC236}">
                <a16:creationId xmlns:a16="http://schemas.microsoft.com/office/drawing/2014/main" id="{50589023-81E6-826C-D000-46B348018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268" y="1709738"/>
            <a:ext cx="6801670" cy="380893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544F460D-66A8-EC00-CD5E-A285EE04E01B}"/>
              </a:ext>
            </a:extLst>
          </p:cNvPr>
          <p:cNvSpPr txBox="1"/>
          <p:nvPr/>
        </p:nvSpPr>
        <p:spPr>
          <a:xfrm>
            <a:off x="4183268" y="5760005"/>
            <a:ext cx="5675306" cy="369332"/>
          </a:xfrm>
          <a:prstGeom prst="rect">
            <a:avLst/>
          </a:prstGeom>
          <a:noFill/>
        </p:spPr>
        <p:txBody>
          <a:bodyPr wrap="square" rtlCol="0">
            <a:spAutoFit/>
          </a:bodyPr>
          <a:lstStyle/>
          <a:p>
            <a:r>
              <a:rPr lang="nl-NL" i="1" dirty="0"/>
              <a:t>Klimaatkast</a:t>
            </a:r>
          </a:p>
        </p:txBody>
      </p:sp>
    </p:spTree>
    <p:extLst>
      <p:ext uri="{BB962C8B-B14F-4D97-AF65-F5344CB8AC3E}">
        <p14:creationId xmlns:p14="http://schemas.microsoft.com/office/powerpoint/2010/main" val="705573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lstStyle/>
          <a:p>
            <a:r>
              <a:rPr lang="nl-NL" dirty="0"/>
              <a:t>Groeipatroon Gelten en beren</a:t>
            </a:r>
          </a:p>
        </p:txBody>
      </p:sp>
      <p:pic>
        <p:nvPicPr>
          <p:cNvPr id="4" name="Picture 17086"/>
          <p:cNvPicPr/>
          <p:nvPr/>
        </p:nvPicPr>
        <p:blipFill>
          <a:blip r:embed="rId3"/>
          <a:stretch>
            <a:fillRect/>
          </a:stretch>
        </p:blipFill>
        <p:spPr>
          <a:xfrm>
            <a:off x="3609797" y="1966247"/>
            <a:ext cx="8216441" cy="4891753"/>
          </a:xfrm>
          <a:prstGeom prst="rect">
            <a:avLst/>
          </a:prstGeom>
        </p:spPr>
      </p:pic>
    </p:spTree>
    <p:extLst>
      <p:ext uri="{BB962C8B-B14F-4D97-AF65-F5344CB8AC3E}">
        <p14:creationId xmlns:p14="http://schemas.microsoft.com/office/powerpoint/2010/main" val="148006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Voerschema vleesvarkens </a:t>
            </a:r>
          </a:p>
        </p:txBody>
      </p:sp>
      <p:pic>
        <p:nvPicPr>
          <p:cNvPr id="4" name="Afbeelding 3"/>
          <p:cNvPicPr>
            <a:picLocks noChangeAspect="1"/>
          </p:cNvPicPr>
          <p:nvPr/>
        </p:nvPicPr>
        <p:blipFill rotWithShape="1">
          <a:blip r:embed="rId2"/>
          <a:srcRect r="41319"/>
          <a:stretch/>
        </p:blipFill>
        <p:spPr>
          <a:xfrm>
            <a:off x="767569" y="1556976"/>
            <a:ext cx="3469919" cy="4652287"/>
          </a:xfrm>
          <a:prstGeom prst="rect">
            <a:avLst/>
          </a:prstGeom>
          <a:ln w="28575">
            <a:solidFill>
              <a:srgbClr val="CCCC00"/>
            </a:solidFill>
          </a:ln>
        </p:spPr>
      </p:pic>
      <p:pic>
        <p:nvPicPr>
          <p:cNvPr id="3074" name="Picture 2" descr="Vleesvarkens | Alles over Varkensvoer | Booijink Veevoeders">
            <a:extLst>
              <a:ext uri="{FF2B5EF4-FFF2-40B4-BE49-F238E27FC236}">
                <a16:creationId xmlns:a16="http://schemas.microsoft.com/office/drawing/2014/main" id="{C5CA9218-BB18-261D-4DC6-F6FC1FC621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14958" y="2334409"/>
            <a:ext cx="6718112" cy="328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53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97271" y="332656"/>
            <a:ext cx="8860565" cy="648072"/>
          </a:xfrm>
        </p:spPr>
        <p:txBody>
          <a:bodyPr>
            <a:noAutofit/>
          </a:bodyPr>
          <a:lstStyle/>
          <a:p>
            <a:r>
              <a:rPr lang="nl-NL" dirty="0"/>
              <a:t>Fasevoedering vleesvarkens</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r>
              <a:rPr lang="nl-NL" b="1" dirty="0"/>
              <a:t>Fasevoedering </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endParaRPr lang="nl-NL" dirty="0"/>
          </a:p>
        </p:txBody>
      </p:sp>
      <p:sp>
        <p:nvSpPr>
          <p:cNvPr id="4" name="Tijdelijke aanduiding voor inhoud 3"/>
          <p:cNvSpPr>
            <a:spLocks noGrp="1"/>
          </p:cNvSpPr>
          <p:nvPr>
            <p:ph idx="1"/>
          </p:nvPr>
        </p:nvSpPr>
        <p:spPr>
          <a:xfrm>
            <a:off x="747966" y="1928589"/>
            <a:ext cx="8846773" cy="4929411"/>
          </a:xfrm>
        </p:spPr>
        <p:txBody>
          <a:bodyPr/>
          <a:lstStyle/>
          <a:p>
            <a:r>
              <a:rPr lang="nl-NL" sz="4000" dirty="0"/>
              <a:t> </a:t>
            </a:r>
            <a:r>
              <a:rPr lang="nl-NL" sz="4000" dirty="0" err="1"/>
              <a:t>Tweefasevoedering</a:t>
            </a:r>
            <a:endParaRPr lang="nl-NL" sz="4000" dirty="0"/>
          </a:p>
          <a:p>
            <a:r>
              <a:rPr lang="nl-NL" sz="4000" dirty="0"/>
              <a:t> </a:t>
            </a:r>
            <a:r>
              <a:rPr lang="nl-NL" sz="4000" dirty="0" err="1"/>
              <a:t>Driefasevoedering</a:t>
            </a:r>
            <a:endParaRPr lang="nl-NL" sz="4000" dirty="0"/>
          </a:p>
          <a:p>
            <a:r>
              <a:rPr lang="nl-NL" sz="4000" dirty="0"/>
              <a:t> </a:t>
            </a:r>
            <a:r>
              <a:rPr lang="nl-NL" sz="4000" dirty="0" err="1"/>
              <a:t>Multifasevoedering</a:t>
            </a:r>
            <a:r>
              <a:rPr lang="nl-NL" sz="4000" dirty="0"/>
              <a:t> </a:t>
            </a:r>
          </a:p>
          <a:p>
            <a:r>
              <a:rPr lang="nl-NL" sz="4000" dirty="0"/>
              <a:t> Brijvoer </a:t>
            </a:r>
          </a:p>
        </p:txBody>
      </p:sp>
      <p:pic>
        <p:nvPicPr>
          <p:cNvPr id="3" name="Afbeelding 2">
            <a:extLst>
              <a:ext uri="{FF2B5EF4-FFF2-40B4-BE49-F238E27FC236}">
                <a16:creationId xmlns:a16="http://schemas.microsoft.com/office/drawing/2014/main" id="{7C4E9826-E927-4705-E429-C30F9DEE1554}"/>
              </a:ext>
            </a:extLst>
          </p:cNvPr>
          <p:cNvPicPr>
            <a:picLocks noChangeAspect="1"/>
          </p:cNvPicPr>
          <p:nvPr/>
        </p:nvPicPr>
        <p:blipFill>
          <a:blip r:embed="rId3"/>
          <a:stretch>
            <a:fillRect/>
          </a:stretch>
        </p:blipFill>
        <p:spPr>
          <a:xfrm>
            <a:off x="5793393" y="1731981"/>
            <a:ext cx="5424789" cy="3773983"/>
          </a:xfrm>
          <a:prstGeom prst="rect">
            <a:avLst/>
          </a:prstGeom>
        </p:spPr>
      </p:pic>
    </p:spTree>
    <p:extLst>
      <p:ext uri="{BB962C8B-B14F-4D97-AF65-F5344CB8AC3E}">
        <p14:creationId xmlns:p14="http://schemas.microsoft.com/office/powerpoint/2010/main" val="55345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Opfokzeugen en beren</a:t>
            </a:r>
          </a:p>
        </p:txBody>
      </p:sp>
      <p:sp>
        <p:nvSpPr>
          <p:cNvPr id="3" name="Tijdelijke aanduiding voor inhoud 2"/>
          <p:cNvSpPr>
            <a:spLocks noGrp="1"/>
          </p:cNvSpPr>
          <p:nvPr>
            <p:ph idx="1"/>
          </p:nvPr>
        </p:nvSpPr>
        <p:spPr>
          <a:xfrm>
            <a:off x="371475" y="1298551"/>
            <a:ext cx="11449050" cy="5025751"/>
          </a:xfrm>
        </p:spPr>
        <p:txBody>
          <a:bodyPr>
            <a:normAutofit/>
          </a:bodyPr>
          <a:lstStyle/>
          <a:p>
            <a:pPr marL="0" indent="0">
              <a:buNone/>
            </a:pPr>
            <a:r>
              <a:rPr lang="nl-NL" sz="2000" dirty="0"/>
              <a:t>Doel van de voeding </a:t>
            </a:r>
            <a:r>
              <a:rPr lang="nl-NL" sz="2000" b="1" dirty="0">
                <a:sym typeface="Wingdings" panose="05000000000000000000" pitchFamily="2" charset="2"/>
              </a:rPr>
              <a:t> </a:t>
            </a:r>
            <a:r>
              <a:rPr lang="nl-NL" sz="2000" b="1" dirty="0"/>
              <a:t> </a:t>
            </a:r>
            <a:r>
              <a:rPr lang="nl-NL" sz="2200" b="1" dirty="0">
                <a:solidFill>
                  <a:schemeClr val="bg1"/>
                </a:solidFill>
              </a:rPr>
              <a:t>Ontwikkeling </a:t>
            </a:r>
            <a:endParaRPr lang="nl-NL" sz="2200" dirty="0">
              <a:solidFill>
                <a:schemeClr val="bg1"/>
              </a:solidFill>
            </a:endParaRPr>
          </a:p>
          <a:p>
            <a:pPr marL="0" indent="0">
              <a:buNone/>
            </a:pPr>
            <a:r>
              <a:rPr lang="nl-NL" sz="2000" b="1" i="1" dirty="0"/>
              <a:t>Opfokzeugen</a:t>
            </a:r>
            <a:r>
              <a:rPr lang="nl-NL" sz="2000" i="1" dirty="0"/>
              <a:t> moeten goed uitgroeien, maar mogen niet vervetten</a:t>
            </a:r>
          </a:p>
          <a:p>
            <a:pPr marL="0" indent="0">
              <a:buNone/>
            </a:pPr>
            <a:r>
              <a:rPr lang="nl-NL" sz="2000" i="1" dirty="0"/>
              <a:t>Bij 220-240 moeten ze 120-140 kilo wegen (</a:t>
            </a:r>
            <a:r>
              <a:rPr lang="nl-NL" sz="2000" i="1" dirty="0" err="1"/>
              <a:t>dekrijp</a:t>
            </a:r>
            <a:r>
              <a:rPr lang="nl-NL" sz="2000" i="1" dirty="0"/>
              <a:t>)</a:t>
            </a:r>
          </a:p>
          <a:p>
            <a:pPr marL="342900" indent="-342900">
              <a:buFont typeface="Arial" panose="020B0604020202020204" pitchFamily="34" charset="0"/>
              <a:buChar char="•"/>
            </a:pPr>
            <a:r>
              <a:rPr lang="nl-NL" sz="2000" i="1" dirty="0"/>
              <a:t>Tot 16 weken startvoer of babybiggenvoer</a:t>
            </a:r>
          </a:p>
          <a:p>
            <a:pPr marL="342900" indent="-342900">
              <a:buFont typeface="Arial" panose="020B0604020202020204" pitchFamily="34" charset="0"/>
              <a:buChar char="•"/>
            </a:pPr>
            <a:r>
              <a:rPr lang="nl-NL" sz="2000" i="1" dirty="0"/>
              <a:t>Daarna opfokzeugenvoer of </a:t>
            </a:r>
            <a:r>
              <a:rPr lang="nl-NL" sz="2000" i="1" dirty="0" err="1"/>
              <a:t>lactozeugenvoer</a:t>
            </a:r>
            <a:endParaRPr lang="nl-NL" sz="2000" i="1" dirty="0"/>
          </a:p>
          <a:p>
            <a:pPr marL="0" indent="0">
              <a:buNone/>
            </a:pPr>
            <a:endParaRPr lang="nl-NL" sz="2000" dirty="0"/>
          </a:p>
          <a:p>
            <a:pPr marL="0" indent="0">
              <a:buNone/>
            </a:pPr>
            <a:endParaRPr lang="nl-NL" sz="2000" dirty="0"/>
          </a:p>
          <a:p>
            <a:pPr>
              <a:buFontTx/>
              <a:buChar char="-"/>
            </a:pPr>
            <a:endParaRPr lang="nl-NL" sz="2000" dirty="0"/>
          </a:p>
          <a:p>
            <a:pPr marL="0" indent="0">
              <a:buNone/>
            </a:pPr>
            <a:endParaRPr lang="nl-NL" sz="2000" dirty="0"/>
          </a:p>
          <a:p>
            <a:pPr marL="0" indent="0">
              <a:buNone/>
            </a:pPr>
            <a:endParaRPr lang="nl-NL" sz="2000" i="1" dirty="0"/>
          </a:p>
        </p:txBody>
      </p:sp>
      <p:pic>
        <p:nvPicPr>
          <p:cNvPr id="6" name="Afbeelding 5">
            <a:extLst>
              <a:ext uri="{FF2B5EF4-FFF2-40B4-BE49-F238E27FC236}">
                <a16:creationId xmlns:a16="http://schemas.microsoft.com/office/drawing/2014/main" id="{3FF16C72-DDCE-071C-0192-14990A329CA1}"/>
              </a:ext>
            </a:extLst>
          </p:cNvPr>
          <p:cNvPicPr>
            <a:picLocks noChangeAspect="1"/>
          </p:cNvPicPr>
          <p:nvPr/>
        </p:nvPicPr>
        <p:blipFill>
          <a:blip r:embed="rId2"/>
          <a:stretch>
            <a:fillRect/>
          </a:stretch>
        </p:blipFill>
        <p:spPr>
          <a:xfrm>
            <a:off x="5274642" y="4483124"/>
            <a:ext cx="6772275" cy="2152650"/>
          </a:xfrm>
          <a:prstGeom prst="rect">
            <a:avLst/>
          </a:prstGeom>
        </p:spPr>
      </p:pic>
    </p:spTree>
    <p:extLst>
      <p:ext uri="{BB962C8B-B14F-4D97-AF65-F5344CB8AC3E}">
        <p14:creationId xmlns:p14="http://schemas.microsoft.com/office/powerpoint/2010/main" val="340537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Voeren rondom dekken</a:t>
            </a:r>
          </a:p>
        </p:txBody>
      </p:sp>
      <p:sp>
        <p:nvSpPr>
          <p:cNvPr id="3" name="Tijdelijke aanduiding voor inhoud 2"/>
          <p:cNvSpPr>
            <a:spLocks noGrp="1"/>
          </p:cNvSpPr>
          <p:nvPr>
            <p:ph idx="1"/>
          </p:nvPr>
        </p:nvSpPr>
        <p:spPr>
          <a:xfrm>
            <a:off x="371475" y="1709738"/>
            <a:ext cx="6889937" cy="4419599"/>
          </a:xfrm>
        </p:spPr>
        <p:txBody>
          <a:bodyPr>
            <a:normAutofit/>
          </a:bodyPr>
          <a:lstStyle/>
          <a:p>
            <a:pPr marL="0" indent="0">
              <a:buNone/>
            </a:pPr>
            <a:r>
              <a:rPr lang="nl-NL" sz="2200" b="1" dirty="0"/>
              <a:t>Voeren op conditie</a:t>
            </a:r>
          </a:p>
          <a:p>
            <a:pPr marL="0" indent="0">
              <a:buNone/>
            </a:pPr>
            <a:r>
              <a:rPr lang="nl-NL" sz="2200" dirty="0"/>
              <a:t>Te vet </a:t>
            </a:r>
            <a:r>
              <a:rPr lang="nl-NL" sz="2200" dirty="0">
                <a:sym typeface="Wingdings" panose="05000000000000000000" pitchFamily="2" charset="2"/>
              </a:rPr>
              <a:t> problemen bij; inseminatie, embryonale sterfte, toomgrootte, ect. </a:t>
            </a:r>
          </a:p>
          <a:p>
            <a:pPr marL="0" indent="0">
              <a:buNone/>
            </a:pPr>
            <a:r>
              <a:rPr lang="nl-NL" sz="2200" dirty="0">
                <a:sym typeface="Wingdings" panose="05000000000000000000" pitchFamily="2" charset="2"/>
              </a:rPr>
              <a:t>Te mager  Ontwikkeling (eigen en vruchten)</a:t>
            </a:r>
          </a:p>
          <a:p>
            <a:pPr marL="0" indent="0">
              <a:buNone/>
            </a:pPr>
            <a:endParaRPr lang="nl-NL" sz="2200" dirty="0">
              <a:sym typeface="Wingdings" panose="05000000000000000000" pitchFamily="2" charset="2"/>
            </a:endParaRPr>
          </a:p>
          <a:p>
            <a:pPr marL="0" indent="0">
              <a:buNone/>
            </a:pPr>
            <a:r>
              <a:rPr lang="nl-NL" sz="2200" b="1" u="sng" dirty="0" err="1">
                <a:sym typeface="Wingdings" panose="05000000000000000000" pitchFamily="2" charset="2"/>
              </a:rPr>
              <a:t>Flushen</a:t>
            </a:r>
            <a:endParaRPr lang="nl-NL" sz="2200" b="1" u="sng" dirty="0">
              <a:sym typeface="Wingdings" panose="05000000000000000000" pitchFamily="2" charset="2"/>
            </a:endParaRPr>
          </a:p>
          <a:p>
            <a:pPr marL="0" indent="0">
              <a:buNone/>
            </a:pPr>
            <a:r>
              <a:rPr lang="nl-NL" sz="2200" dirty="0">
                <a:sym typeface="Wingdings" panose="05000000000000000000" pitchFamily="2" charset="2"/>
              </a:rPr>
              <a:t>Voor het dekken tijdelijk 0,5 tot 1 kg extra voeren. (extra suiker)</a:t>
            </a:r>
          </a:p>
          <a:p>
            <a:pPr>
              <a:buFontTx/>
              <a:buChar char="-"/>
            </a:pPr>
            <a:r>
              <a:rPr lang="nl-NL" sz="2200" dirty="0">
                <a:sym typeface="Wingdings" panose="05000000000000000000" pitchFamily="2" charset="2"/>
              </a:rPr>
              <a:t>Leidt tot meer conditie</a:t>
            </a:r>
          </a:p>
          <a:p>
            <a:pPr>
              <a:buFontTx/>
              <a:buChar char="-"/>
            </a:pPr>
            <a:r>
              <a:rPr lang="nl-NL" sz="2200" dirty="0">
                <a:sym typeface="Wingdings" panose="05000000000000000000" pitchFamily="2" charset="2"/>
              </a:rPr>
              <a:t>Leidt tot betere berigheid</a:t>
            </a:r>
            <a:endParaRPr lang="nl-NL" sz="2200" dirty="0"/>
          </a:p>
          <a:p>
            <a:endParaRPr lang="nl-NL" sz="2000" dirty="0"/>
          </a:p>
        </p:txBody>
      </p:sp>
      <p:pic>
        <p:nvPicPr>
          <p:cNvPr id="4" name="Afbeelding 3"/>
          <p:cNvPicPr>
            <a:picLocks noChangeAspect="1"/>
          </p:cNvPicPr>
          <p:nvPr/>
        </p:nvPicPr>
        <p:blipFill>
          <a:blip r:embed="rId3"/>
          <a:stretch>
            <a:fillRect/>
          </a:stretch>
        </p:blipFill>
        <p:spPr>
          <a:xfrm>
            <a:off x="6684549" y="2723962"/>
            <a:ext cx="5135976" cy="3405375"/>
          </a:xfrm>
          <a:prstGeom prst="rect">
            <a:avLst/>
          </a:prstGeom>
          <a:ln w="38100">
            <a:solidFill>
              <a:srgbClr val="CCCC00"/>
            </a:solidFill>
          </a:ln>
        </p:spPr>
      </p:pic>
    </p:spTree>
    <p:extLst>
      <p:ext uri="{BB962C8B-B14F-4D97-AF65-F5344CB8AC3E}">
        <p14:creationId xmlns:p14="http://schemas.microsoft.com/office/powerpoint/2010/main" val="3763796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Dragende zeug</a:t>
            </a:r>
          </a:p>
        </p:txBody>
      </p:sp>
      <p:sp>
        <p:nvSpPr>
          <p:cNvPr id="3" name="Tijdelijke aanduiding voor inhoud 2"/>
          <p:cNvSpPr>
            <a:spLocks noGrp="1"/>
          </p:cNvSpPr>
          <p:nvPr>
            <p:ph idx="1"/>
          </p:nvPr>
        </p:nvSpPr>
        <p:spPr>
          <a:xfrm>
            <a:off x="6145923" y="1533085"/>
            <a:ext cx="5520559" cy="5169212"/>
          </a:xfrm>
        </p:spPr>
        <p:txBody>
          <a:bodyPr>
            <a:normAutofit/>
          </a:bodyPr>
          <a:lstStyle/>
          <a:p>
            <a:pPr marL="0" indent="0">
              <a:buNone/>
            </a:pPr>
            <a:r>
              <a:rPr lang="nl-NL" sz="2200" dirty="0"/>
              <a:t>Voerbehoefte van een zeug bestaat uit;</a:t>
            </a:r>
          </a:p>
          <a:p>
            <a:pPr>
              <a:buFontTx/>
              <a:buChar char="-"/>
            </a:pPr>
            <a:r>
              <a:rPr lang="nl-NL" sz="2200" dirty="0"/>
              <a:t>Onderhoudsbehoefte</a:t>
            </a:r>
          </a:p>
          <a:p>
            <a:pPr>
              <a:buFontTx/>
              <a:buChar char="-"/>
            </a:pPr>
            <a:r>
              <a:rPr lang="nl-NL" sz="2200" dirty="0"/>
              <a:t>Lichaamsgroei</a:t>
            </a:r>
          </a:p>
          <a:p>
            <a:pPr>
              <a:buFontTx/>
              <a:buChar char="-"/>
            </a:pPr>
            <a:r>
              <a:rPr lang="nl-NL" sz="2200" dirty="0"/>
              <a:t>Groei van de baarmoeder, uier en biggen</a:t>
            </a:r>
          </a:p>
          <a:p>
            <a:pPr>
              <a:buFontTx/>
              <a:buChar char="-"/>
            </a:pPr>
            <a:endParaRPr lang="nl-NL" sz="2200" dirty="0"/>
          </a:p>
          <a:p>
            <a:pPr marL="0" indent="0">
              <a:buNone/>
            </a:pPr>
            <a:r>
              <a:rPr lang="nl-NL" sz="2200" dirty="0"/>
              <a:t>Voeding van de zeug tijdens de dracht heeft invloed op het gewicht van de biggen. </a:t>
            </a:r>
          </a:p>
          <a:p>
            <a:pPr marL="0" indent="0">
              <a:buNone/>
            </a:pPr>
            <a:endParaRPr lang="nl-NL" sz="2000" dirty="0"/>
          </a:p>
          <a:p>
            <a:pPr marL="0" indent="0">
              <a:buNone/>
            </a:pPr>
            <a:endParaRPr lang="nl-NL" sz="2000" b="1" dirty="0"/>
          </a:p>
          <a:p>
            <a:pPr marL="0" indent="0">
              <a:buNone/>
            </a:pPr>
            <a:endParaRPr lang="nl-NL" sz="2000" b="1" dirty="0"/>
          </a:p>
        </p:txBody>
      </p:sp>
      <p:pic>
        <p:nvPicPr>
          <p:cNvPr id="4" name="Afbeelding 3"/>
          <p:cNvPicPr>
            <a:picLocks noChangeAspect="1"/>
          </p:cNvPicPr>
          <p:nvPr/>
        </p:nvPicPr>
        <p:blipFill rotWithShape="1">
          <a:blip r:embed="rId3"/>
          <a:srcRect l="74107" t="43352" r="14250" b="28111"/>
          <a:stretch/>
        </p:blipFill>
        <p:spPr>
          <a:xfrm>
            <a:off x="371476" y="1457266"/>
            <a:ext cx="5520558" cy="4566719"/>
          </a:xfrm>
          <a:prstGeom prst="rect">
            <a:avLst/>
          </a:prstGeom>
          <a:ln w="19050">
            <a:solidFill>
              <a:srgbClr val="CCCC00"/>
            </a:solidFill>
          </a:ln>
        </p:spPr>
      </p:pic>
    </p:spTree>
    <p:extLst>
      <p:ext uri="{BB962C8B-B14F-4D97-AF65-F5344CB8AC3E}">
        <p14:creationId xmlns:p14="http://schemas.microsoft.com/office/powerpoint/2010/main" val="2128493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Voeren tijdens de dracht </a:t>
            </a:r>
          </a:p>
        </p:txBody>
      </p:sp>
      <p:sp>
        <p:nvSpPr>
          <p:cNvPr id="3" name="Tijdelijke aanduiding voor inhoud 2"/>
          <p:cNvSpPr>
            <a:spLocks noGrp="1"/>
          </p:cNvSpPr>
          <p:nvPr>
            <p:ph idx="1"/>
          </p:nvPr>
        </p:nvSpPr>
        <p:spPr>
          <a:xfrm>
            <a:off x="642985" y="1265132"/>
            <a:ext cx="10668000" cy="957868"/>
          </a:xfrm>
        </p:spPr>
        <p:txBody>
          <a:bodyPr/>
          <a:lstStyle/>
          <a:p>
            <a:pPr marL="0" indent="0">
              <a:buNone/>
            </a:pPr>
            <a:r>
              <a:rPr lang="nl-NL" sz="2400" i="1" dirty="0"/>
              <a:t>Op welke factoren moet je letten tijdens de dracht, m.b.t. voeren?</a:t>
            </a:r>
          </a:p>
        </p:txBody>
      </p:sp>
      <p:sp>
        <p:nvSpPr>
          <p:cNvPr id="4" name="Tekstvak 3"/>
          <p:cNvSpPr txBox="1"/>
          <p:nvPr/>
        </p:nvSpPr>
        <p:spPr>
          <a:xfrm>
            <a:off x="480671" y="2219167"/>
            <a:ext cx="6411310" cy="1938992"/>
          </a:xfrm>
          <a:prstGeom prst="rect">
            <a:avLst/>
          </a:prstGeom>
          <a:noFill/>
        </p:spPr>
        <p:txBody>
          <a:bodyPr wrap="square" rtlCol="0">
            <a:spAutoFit/>
          </a:bodyPr>
          <a:lstStyle/>
          <a:p>
            <a:pPr marL="457200" indent="-457200">
              <a:buFont typeface="+mj-lt"/>
              <a:buAutoNum type="arabicPeriod"/>
            </a:pPr>
            <a:r>
              <a:rPr lang="nl-NL" sz="2400" dirty="0">
                <a:latin typeface="Arial" panose="020B0604020202020204" pitchFamily="34" charset="0"/>
                <a:cs typeface="Arial" panose="020B0604020202020204" pitchFamily="34" charset="0"/>
              </a:rPr>
              <a:t>Conditieverlies</a:t>
            </a:r>
          </a:p>
          <a:p>
            <a:pPr marL="457200" indent="-457200">
              <a:buFont typeface="+mj-lt"/>
              <a:buAutoNum type="arabicPeriod"/>
            </a:pPr>
            <a:r>
              <a:rPr lang="nl-NL" sz="2400" dirty="0">
                <a:latin typeface="Arial" panose="020B0604020202020204" pitchFamily="34" charset="0"/>
                <a:cs typeface="Arial" panose="020B0604020202020204" pitchFamily="34" charset="0"/>
              </a:rPr>
              <a:t>Groei van de zeug </a:t>
            </a:r>
          </a:p>
          <a:p>
            <a:pPr marL="457200" indent="-457200">
              <a:buFont typeface="+mj-lt"/>
              <a:buAutoNum type="arabicPeriod"/>
            </a:pPr>
            <a:r>
              <a:rPr lang="nl-NL" sz="2400" dirty="0">
                <a:latin typeface="Arial" panose="020B0604020202020204" pitchFamily="34" charset="0"/>
                <a:cs typeface="Arial" panose="020B0604020202020204" pitchFamily="34" charset="0"/>
              </a:rPr>
              <a:t>Staltemperatuur</a:t>
            </a:r>
          </a:p>
          <a:p>
            <a:pPr marL="457200" indent="-457200">
              <a:buFont typeface="+mj-lt"/>
              <a:buAutoNum type="arabicPeriod"/>
            </a:pPr>
            <a:r>
              <a:rPr lang="nl-NL" sz="2400" dirty="0">
                <a:latin typeface="Arial" panose="020B0604020202020204" pitchFamily="34" charset="0"/>
                <a:cs typeface="Arial" panose="020B0604020202020204" pitchFamily="34" charset="0"/>
              </a:rPr>
              <a:t>Te laag geboorte gewicht van de biggen</a:t>
            </a:r>
          </a:p>
          <a:p>
            <a:pPr marL="457200" indent="-457200">
              <a:buFont typeface="+mj-lt"/>
              <a:buAutoNum type="arabicPeriod"/>
            </a:pPr>
            <a:r>
              <a:rPr lang="nl-NL" sz="2400" dirty="0">
                <a:latin typeface="Arial" panose="020B0604020202020204" pitchFamily="34" charset="0"/>
                <a:cs typeface="Arial" panose="020B0604020202020204" pitchFamily="34" charset="0"/>
              </a:rPr>
              <a:t>Te vette zeug</a:t>
            </a:r>
          </a:p>
        </p:txBody>
      </p:sp>
      <p:pic>
        <p:nvPicPr>
          <p:cNvPr id="5" name="Afbeelding 4"/>
          <p:cNvPicPr>
            <a:picLocks noChangeAspect="1"/>
          </p:cNvPicPr>
          <p:nvPr/>
        </p:nvPicPr>
        <p:blipFill>
          <a:blip r:embed="rId2"/>
          <a:stretch>
            <a:fillRect/>
          </a:stretch>
        </p:blipFill>
        <p:spPr>
          <a:xfrm>
            <a:off x="6739275" y="2561312"/>
            <a:ext cx="5168659" cy="3430697"/>
          </a:xfrm>
          <a:prstGeom prst="rect">
            <a:avLst/>
          </a:prstGeom>
          <a:ln w="28575">
            <a:solidFill>
              <a:srgbClr val="CCCC00"/>
            </a:solidFill>
          </a:ln>
        </p:spPr>
      </p:pic>
    </p:spTree>
    <p:extLst>
      <p:ext uri="{BB962C8B-B14F-4D97-AF65-F5344CB8AC3E}">
        <p14:creationId xmlns:p14="http://schemas.microsoft.com/office/powerpoint/2010/main" val="27661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6" y="888533"/>
            <a:ext cx="10108030" cy="1160403"/>
          </a:xfrm>
        </p:spPr>
        <p:txBody>
          <a:bodyPr/>
          <a:lstStyle/>
          <a:p>
            <a:r>
              <a:rPr lang="nl-NL" dirty="0"/>
              <a:t>Voeren van zeugen </a:t>
            </a:r>
          </a:p>
        </p:txBody>
      </p:sp>
      <p:sp>
        <p:nvSpPr>
          <p:cNvPr id="3" name="Tijdelijke aanduiding voor inhoud 2"/>
          <p:cNvSpPr>
            <a:spLocks noGrp="1"/>
          </p:cNvSpPr>
          <p:nvPr>
            <p:ph idx="1"/>
          </p:nvPr>
        </p:nvSpPr>
        <p:spPr>
          <a:xfrm>
            <a:off x="371476" y="2204386"/>
            <a:ext cx="6081609" cy="5669956"/>
          </a:xfrm>
        </p:spPr>
        <p:txBody>
          <a:bodyPr>
            <a:normAutofit/>
          </a:bodyPr>
          <a:lstStyle/>
          <a:p>
            <a:pPr marL="0" indent="0">
              <a:buNone/>
            </a:pPr>
            <a:r>
              <a:rPr lang="nl-NL" sz="3000" b="1" dirty="0"/>
              <a:t>Spekdikte;</a:t>
            </a:r>
          </a:p>
          <a:p>
            <a:pPr marL="0" indent="0">
              <a:buNone/>
            </a:pPr>
            <a:r>
              <a:rPr lang="nl-NL" sz="3000" dirty="0"/>
              <a:t>Je moet voeren aan de hand van de conditie van de zeug. Dit kun je weten door de spekdikte te meten. </a:t>
            </a:r>
          </a:p>
          <a:p>
            <a:pPr>
              <a:buFontTx/>
              <a:buChar char="-"/>
            </a:pPr>
            <a:r>
              <a:rPr lang="nl-NL" sz="3000" dirty="0"/>
              <a:t>80 dagen dracht  = 16mm </a:t>
            </a:r>
            <a:br>
              <a:rPr lang="nl-NL" sz="3000" dirty="0"/>
            </a:br>
            <a:r>
              <a:rPr lang="nl-NL" sz="3000" dirty="0"/>
              <a:t>(mag 2 mm afwijken, tussen spenen en werpen niet meer dan 4mm)</a:t>
            </a:r>
          </a:p>
          <a:p>
            <a:pPr>
              <a:buFontTx/>
              <a:buChar char="-"/>
            </a:pPr>
            <a:endParaRPr lang="nl-NL" sz="3000" i="1" dirty="0"/>
          </a:p>
          <a:p>
            <a:pPr marL="0" indent="0">
              <a:buNone/>
            </a:pPr>
            <a:endParaRPr lang="nl-NL" sz="1600" i="1"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8527" y="2344308"/>
            <a:ext cx="5619770" cy="3767444"/>
          </a:xfrm>
          <a:prstGeom prst="rect">
            <a:avLst/>
          </a:prstGeom>
          <a:ln w="28575">
            <a:solidFill>
              <a:srgbClr val="CCCC00"/>
            </a:solidFill>
          </a:ln>
        </p:spPr>
      </p:pic>
    </p:spTree>
    <p:extLst>
      <p:ext uri="{BB962C8B-B14F-4D97-AF65-F5344CB8AC3E}">
        <p14:creationId xmlns:p14="http://schemas.microsoft.com/office/powerpoint/2010/main" val="320907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F4700-44BC-D571-D822-CEF601D522A1}"/>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6C03F2F2-3453-AEB5-6B0F-E68901569A18}"/>
              </a:ext>
            </a:extLst>
          </p:cNvPr>
          <p:cNvSpPr>
            <a:spLocks noGrp="1"/>
          </p:cNvSpPr>
          <p:nvPr>
            <p:ph type="body" sz="quarter" idx="13"/>
          </p:nvPr>
        </p:nvSpPr>
        <p:spPr>
          <a:xfrm>
            <a:off x="371475" y="436712"/>
            <a:ext cx="8505825" cy="5832475"/>
          </a:xfrm>
        </p:spPr>
        <p:txBody>
          <a:bodyPr/>
          <a:lstStyle/>
          <a:p>
            <a:pPr marL="0" indent="0">
              <a:buNone/>
            </a:pPr>
            <a:r>
              <a:rPr lang="nl-NL" b="1" dirty="0"/>
              <a:t>Hoofdstuk 11 Voerbehoefte van het varken</a:t>
            </a:r>
          </a:p>
          <a:p>
            <a:r>
              <a:rPr lang="nl-NL" dirty="0"/>
              <a:t>11.1	Energie en eiwit</a:t>
            </a:r>
          </a:p>
          <a:p>
            <a:r>
              <a:rPr lang="nl-NL" dirty="0"/>
              <a:t>11.2	Voerbehoefte varkens</a:t>
            </a:r>
          </a:p>
          <a:p>
            <a:r>
              <a:rPr lang="nl-NL" dirty="0"/>
              <a:t>11.2.3	productievoer varkens</a:t>
            </a:r>
          </a:p>
          <a:p>
            <a:r>
              <a:rPr lang="nl-NL" dirty="0"/>
              <a:t>11.2.4	eiwitbehoefte varkens</a:t>
            </a:r>
          </a:p>
          <a:p>
            <a:r>
              <a:rPr lang="nl-NL" dirty="0"/>
              <a:t>11.2.5	energie-eiwitverhouding bij varkens</a:t>
            </a:r>
          </a:p>
          <a:p>
            <a:r>
              <a:rPr lang="nl-NL" dirty="0"/>
              <a:t>11.2.6	voerschema vleesvarkens</a:t>
            </a:r>
          </a:p>
          <a:p>
            <a:r>
              <a:rPr lang="nl-NL" dirty="0"/>
              <a:t>11.2.7	voerschema opfokzeugen</a:t>
            </a:r>
          </a:p>
          <a:p>
            <a:r>
              <a:rPr lang="nl-NL" dirty="0"/>
              <a:t>11.2.8	voerschema zeugen</a:t>
            </a:r>
          </a:p>
          <a:p>
            <a:r>
              <a:rPr lang="nl-NL" dirty="0"/>
              <a:t>11.2.9	voerschema biggen</a:t>
            </a:r>
          </a:p>
          <a:p>
            <a:pPr marL="0" indent="0">
              <a:buNone/>
            </a:pPr>
            <a:r>
              <a:rPr lang="nl-NL" dirty="0"/>
              <a:t>	</a:t>
            </a:r>
          </a:p>
        </p:txBody>
      </p:sp>
    </p:spTree>
    <p:extLst>
      <p:ext uri="{BB962C8B-B14F-4D97-AF65-F5344CB8AC3E}">
        <p14:creationId xmlns:p14="http://schemas.microsoft.com/office/powerpoint/2010/main" val="697163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Voeren rondom werpen</a:t>
            </a:r>
          </a:p>
        </p:txBody>
      </p:sp>
      <p:sp>
        <p:nvSpPr>
          <p:cNvPr id="3" name="Tijdelijke aanduiding voor inhoud 2"/>
          <p:cNvSpPr>
            <a:spLocks noGrp="1"/>
          </p:cNvSpPr>
          <p:nvPr>
            <p:ph idx="1"/>
          </p:nvPr>
        </p:nvSpPr>
        <p:spPr>
          <a:xfrm>
            <a:off x="484095" y="1203059"/>
            <a:ext cx="9529162" cy="4929411"/>
          </a:xfrm>
        </p:spPr>
        <p:txBody>
          <a:bodyPr>
            <a:normAutofit/>
          </a:bodyPr>
          <a:lstStyle/>
          <a:p>
            <a:pPr marL="0" indent="0">
              <a:buNone/>
            </a:pPr>
            <a:r>
              <a:rPr lang="nl-NL" sz="2400" dirty="0"/>
              <a:t>Niet veel voeren i.v.m. ruimte geboorteweg</a:t>
            </a:r>
            <a:br>
              <a:rPr lang="nl-NL" sz="2400" dirty="0"/>
            </a:br>
            <a:br>
              <a:rPr lang="nl-NL" sz="2400" dirty="0"/>
            </a:br>
            <a:r>
              <a:rPr lang="nl-NL" sz="2400" dirty="0"/>
              <a:t>1. Rondom werpen ervaart de zeug veel stress. </a:t>
            </a:r>
            <a:r>
              <a:rPr lang="nl-NL" sz="2400" b="1" dirty="0"/>
              <a:t>Hoe komt dit?</a:t>
            </a:r>
            <a:endParaRPr lang="nl-NL" sz="2400" b="1" i="1" dirty="0"/>
          </a:p>
          <a:p>
            <a:pPr marL="0" indent="0">
              <a:buNone/>
            </a:pPr>
            <a:endParaRPr lang="nl-NL" sz="2400" dirty="0"/>
          </a:p>
          <a:p>
            <a:pPr marL="0" indent="0">
              <a:buNone/>
            </a:pPr>
            <a:r>
              <a:rPr lang="nl-NL" sz="2400" dirty="0"/>
              <a:t>2. Een te lage voeropname kan nadelen hebben voor de biggen en de zeug zelf; </a:t>
            </a:r>
            <a:r>
              <a:rPr lang="nl-NL" sz="2400" b="1" dirty="0"/>
              <a:t>Benoem wat een slechte eetlust kan veroorzaken.</a:t>
            </a:r>
          </a:p>
          <a:p>
            <a:pPr marL="0" indent="0">
              <a:buNone/>
            </a:pPr>
            <a:endParaRPr lang="nl-NL" sz="2400" b="1" dirty="0"/>
          </a:p>
          <a:p>
            <a:pPr marL="0" indent="0">
              <a:buNone/>
            </a:pPr>
            <a:r>
              <a:rPr lang="nl-NL" sz="2400" dirty="0"/>
              <a:t>3. Wat is de waterbehoefte van een zeug tijdens de kraamtijd?</a:t>
            </a:r>
          </a:p>
          <a:p>
            <a:pPr marL="0" indent="0">
              <a:buNone/>
            </a:pPr>
            <a:endParaRPr lang="nl-NL" sz="2400" b="1" dirty="0"/>
          </a:p>
          <a:p>
            <a:pPr marL="0" indent="0" algn="ctr">
              <a:buNone/>
            </a:pPr>
            <a:endParaRPr lang="nl-NL" sz="2400" dirty="0"/>
          </a:p>
        </p:txBody>
      </p:sp>
      <p:pic>
        <p:nvPicPr>
          <p:cNvPr id="4" name="Afbeelding 3">
            <a:extLst>
              <a:ext uri="{FF2B5EF4-FFF2-40B4-BE49-F238E27FC236}">
                <a16:creationId xmlns:a16="http://schemas.microsoft.com/office/drawing/2014/main" id="{A78CB582-F30E-8140-D8BE-FF6A02387FD0}"/>
              </a:ext>
            </a:extLst>
          </p:cNvPr>
          <p:cNvPicPr>
            <a:picLocks noChangeAspect="1"/>
          </p:cNvPicPr>
          <p:nvPr/>
        </p:nvPicPr>
        <p:blipFill>
          <a:blip r:embed="rId3"/>
          <a:stretch>
            <a:fillRect/>
          </a:stretch>
        </p:blipFill>
        <p:spPr>
          <a:xfrm>
            <a:off x="4438638" y="4275958"/>
            <a:ext cx="6243706" cy="2487038"/>
          </a:xfrm>
          <a:prstGeom prst="rect">
            <a:avLst/>
          </a:prstGeom>
        </p:spPr>
      </p:pic>
    </p:spTree>
    <p:extLst>
      <p:ext uri="{BB962C8B-B14F-4D97-AF65-F5344CB8AC3E}">
        <p14:creationId xmlns:p14="http://schemas.microsoft.com/office/powerpoint/2010/main" val="3556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Voerberekening Kraamzeug</a:t>
            </a:r>
          </a:p>
        </p:txBody>
      </p:sp>
      <p:sp>
        <p:nvSpPr>
          <p:cNvPr id="3" name="Tijdelijke aanduiding voor inhoud 2"/>
          <p:cNvSpPr>
            <a:spLocks noGrp="1"/>
          </p:cNvSpPr>
          <p:nvPr>
            <p:ph idx="1"/>
          </p:nvPr>
        </p:nvSpPr>
        <p:spPr>
          <a:xfrm>
            <a:off x="666974" y="1129554"/>
            <a:ext cx="10833207" cy="5564170"/>
          </a:xfrm>
        </p:spPr>
        <p:txBody>
          <a:bodyPr>
            <a:normAutofit/>
          </a:bodyPr>
          <a:lstStyle/>
          <a:p>
            <a:pPr marL="0" indent="0">
              <a:buNone/>
            </a:pPr>
            <a:r>
              <a:rPr lang="nl-NL" sz="2400" i="1" dirty="0"/>
              <a:t>Onderhoud voer </a:t>
            </a:r>
            <a:r>
              <a:rPr lang="nl-NL" sz="2400" b="1" i="1" dirty="0"/>
              <a:t>+</a:t>
            </a:r>
            <a:r>
              <a:rPr lang="nl-NL" sz="2400" i="1" dirty="0"/>
              <a:t> voer voor melkproductie</a:t>
            </a:r>
            <a:r>
              <a:rPr lang="nl-NL" sz="2400" b="1" i="1" dirty="0"/>
              <a:t> = </a:t>
            </a:r>
            <a:r>
              <a:rPr lang="nl-NL" sz="2400" i="1" dirty="0"/>
              <a:t>Voerbehoefte kraamzeug. </a:t>
            </a:r>
          </a:p>
          <a:p>
            <a:pPr marL="0" indent="0">
              <a:buNone/>
            </a:pPr>
            <a:endParaRPr lang="nl-NL" sz="2400" i="1" dirty="0"/>
          </a:p>
          <a:p>
            <a:pPr marL="0" indent="0">
              <a:buNone/>
            </a:pPr>
            <a:r>
              <a:rPr lang="nl-NL" sz="2400" b="1" i="1" dirty="0"/>
              <a:t>1% van het Lichaamsgewicht (LG) + 0,5 x aantal biggen = </a:t>
            </a:r>
            <a:r>
              <a:rPr lang="nl-NL" sz="2400" b="1" i="1" dirty="0">
                <a:solidFill>
                  <a:schemeClr val="bg1">
                    <a:lumMod val="50000"/>
                  </a:schemeClr>
                </a:solidFill>
              </a:rPr>
              <a:t>Behoefte in EW</a:t>
            </a:r>
          </a:p>
          <a:p>
            <a:pPr marL="0" indent="0">
              <a:buNone/>
            </a:pPr>
            <a:endParaRPr lang="nl-NL" sz="2400" i="1" dirty="0">
              <a:solidFill>
                <a:schemeClr val="bg1">
                  <a:lumMod val="50000"/>
                </a:schemeClr>
              </a:solidFill>
            </a:endParaRPr>
          </a:p>
          <a:p>
            <a:pPr marL="0" indent="0">
              <a:buNone/>
            </a:pPr>
            <a:r>
              <a:rPr lang="nl-NL" sz="2400" i="1" dirty="0">
                <a:solidFill>
                  <a:schemeClr val="bg1">
                    <a:lumMod val="50000"/>
                  </a:schemeClr>
                </a:solidFill>
              </a:rPr>
              <a:t>Voorbeeld:</a:t>
            </a:r>
          </a:p>
          <a:p>
            <a:pPr marL="0" indent="0">
              <a:buNone/>
            </a:pPr>
            <a:r>
              <a:rPr lang="nl-NL" sz="2400" i="1" dirty="0">
                <a:solidFill>
                  <a:schemeClr val="bg1">
                    <a:lumMod val="50000"/>
                  </a:schemeClr>
                </a:solidFill>
              </a:rPr>
              <a:t>Een zeug van 180 kilo en 13 biggen. </a:t>
            </a:r>
          </a:p>
          <a:p>
            <a:pPr marL="0" indent="0">
              <a:buNone/>
            </a:pPr>
            <a:r>
              <a:rPr lang="nl-NL" sz="2400" i="1" dirty="0">
                <a:solidFill>
                  <a:schemeClr val="bg1">
                    <a:lumMod val="50000"/>
                  </a:schemeClr>
                </a:solidFill>
              </a:rPr>
              <a:t>1% van 180 = 1,8  </a:t>
            </a:r>
          </a:p>
          <a:p>
            <a:pPr marL="0" indent="0">
              <a:buNone/>
            </a:pPr>
            <a:r>
              <a:rPr lang="nl-NL" sz="2400" i="1" dirty="0">
                <a:solidFill>
                  <a:schemeClr val="bg1">
                    <a:lumMod val="50000"/>
                  </a:schemeClr>
                </a:solidFill>
              </a:rPr>
              <a:t>0,5 x 13       = 6,5 </a:t>
            </a:r>
          </a:p>
          <a:p>
            <a:pPr marL="0" indent="0">
              <a:buNone/>
            </a:pPr>
            <a:r>
              <a:rPr lang="nl-NL" sz="2400" i="1" dirty="0">
                <a:solidFill>
                  <a:schemeClr val="bg1">
                    <a:lumMod val="50000"/>
                  </a:schemeClr>
                </a:solidFill>
              </a:rPr>
              <a:t>--------------------------+</a:t>
            </a:r>
          </a:p>
          <a:p>
            <a:pPr marL="0" indent="0">
              <a:buNone/>
            </a:pPr>
            <a:r>
              <a:rPr lang="nl-NL" sz="2400" i="1" dirty="0">
                <a:solidFill>
                  <a:schemeClr val="bg1">
                    <a:lumMod val="50000"/>
                  </a:schemeClr>
                </a:solidFill>
              </a:rPr>
              <a:t>                       </a:t>
            </a:r>
            <a:r>
              <a:rPr lang="nl-NL" sz="2400" b="1" i="1" dirty="0">
                <a:solidFill>
                  <a:schemeClr val="bg1">
                    <a:lumMod val="50000"/>
                  </a:schemeClr>
                </a:solidFill>
              </a:rPr>
              <a:t>8,3 EW behoefte</a:t>
            </a:r>
          </a:p>
          <a:p>
            <a:pPr marL="0" indent="0">
              <a:buNone/>
            </a:pPr>
            <a:endParaRPr lang="nl-NL" sz="2400" i="1" dirty="0">
              <a:solidFill>
                <a:schemeClr val="bg1">
                  <a:lumMod val="50000"/>
                </a:schemeClr>
              </a:solidFill>
            </a:endParaRPr>
          </a:p>
          <a:p>
            <a:pPr marL="0" indent="0" algn="r">
              <a:buNone/>
            </a:pPr>
            <a:endParaRPr lang="nl-NL" sz="2400" dirty="0"/>
          </a:p>
          <a:p>
            <a:pPr marL="0" indent="0" algn="r">
              <a:buNone/>
            </a:pPr>
            <a:r>
              <a:rPr lang="nl-NL" sz="2400" dirty="0"/>
              <a:t>Wanneer je droogvoer dus 1,00 EW per kilo bevat, </a:t>
            </a:r>
            <a:br>
              <a:rPr lang="nl-NL" sz="2400" dirty="0"/>
            </a:br>
            <a:r>
              <a:rPr lang="nl-NL" sz="2400" dirty="0"/>
              <a:t>zal de zeug 8,3 kg voer op moeten nemen.</a:t>
            </a:r>
            <a:endParaRPr lang="nl-NL" sz="2400" i="1" dirty="0">
              <a:solidFill>
                <a:schemeClr val="bg1">
                  <a:lumMod val="50000"/>
                </a:schemeClr>
              </a:solidFill>
            </a:endParaRPr>
          </a:p>
          <a:p>
            <a:pPr marL="0" indent="0">
              <a:buNone/>
            </a:pPr>
            <a:endParaRPr lang="nl-NL" sz="2400" i="1" dirty="0">
              <a:solidFill>
                <a:schemeClr val="bg1">
                  <a:lumMod val="50000"/>
                </a:schemeClr>
              </a:solidFill>
            </a:endParaRPr>
          </a:p>
          <a:p>
            <a:pPr marL="0" indent="0">
              <a:buNone/>
            </a:pPr>
            <a:endParaRPr lang="nl-NL" sz="2400" i="1" dirty="0">
              <a:solidFill>
                <a:schemeClr val="bg1">
                  <a:lumMod val="50000"/>
                </a:schemeClr>
              </a:solidFill>
            </a:endParaRPr>
          </a:p>
        </p:txBody>
      </p:sp>
    </p:spTree>
    <p:extLst>
      <p:ext uri="{BB962C8B-B14F-4D97-AF65-F5344CB8AC3E}">
        <p14:creationId xmlns:p14="http://schemas.microsoft.com/office/powerpoint/2010/main" val="1755021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Soorten voer</a:t>
            </a:r>
          </a:p>
        </p:txBody>
      </p:sp>
      <p:sp>
        <p:nvSpPr>
          <p:cNvPr id="3" name="Tijdelijke aanduiding voor inhoud 2"/>
          <p:cNvSpPr>
            <a:spLocks noGrp="1"/>
          </p:cNvSpPr>
          <p:nvPr>
            <p:ph idx="1"/>
          </p:nvPr>
        </p:nvSpPr>
        <p:spPr>
          <a:xfrm>
            <a:off x="484094" y="1060118"/>
            <a:ext cx="5411097" cy="4929411"/>
          </a:xfrm>
        </p:spPr>
        <p:txBody>
          <a:bodyPr>
            <a:normAutofit/>
          </a:bodyPr>
          <a:lstStyle/>
          <a:p>
            <a:pPr marL="0" indent="0">
              <a:buNone/>
            </a:pPr>
            <a:r>
              <a:rPr lang="nl-NL" sz="2400" b="1" dirty="0"/>
              <a:t>Drachtvoer;</a:t>
            </a:r>
          </a:p>
          <a:p>
            <a:pPr marL="0" indent="0">
              <a:buNone/>
            </a:pPr>
            <a:r>
              <a:rPr lang="nl-NL" sz="2400" dirty="0"/>
              <a:t>Bevat veel vezels, zeugen worden beperkt gevoerd</a:t>
            </a:r>
          </a:p>
          <a:p>
            <a:pPr marL="0" indent="0">
              <a:buNone/>
            </a:pPr>
            <a:endParaRPr lang="nl-NL" sz="2400" dirty="0"/>
          </a:p>
          <a:p>
            <a:pPr marL="0" indent="0">
              <a:buNone/>
            </a:pPr>
            <a:r>
              <a:rPr lang="nl-NL" sz="2400" b="1" dirty="0"/>
              <a:t>Werpvoer;</a:t>
            </a:r>
          </a:p>
          <a:p>
            <a:pPr marL="0" indent="0">
              <a:buNone/>
            </a:pPr>
            <a:r>
              <a:rPr lang="nl-NL" sz="2400" dirty="0"/>
              <a:t>Overgang van dracht- naar </a:t>
            </a:r>
            <a:r>
              <a:rPr lang="nl-NL" sz="2400" dirty="0" err="1"/>
              <a:t>lactovoer</a:t>
            </a:r>
            <a:r>
              <a:rPr lang="nl-NL" sz="2400" dirty="0"/>
              <a:t>.</a:t>
            </a:r>
            <a:br>
              <a:rPr lang="nl-NL" sz="2400" dirty="0"/>
            </a:br>
            <a:r>
              <a:rPr lang="nl-NL" sz="2400" dirty="0"/>
              <a:t> </a:t>
            </a:r>
          </a:p>
          <a:p>
            <a:pPr marL="0" indent="0">
              <a:buNone/>
            </a:pPr>
            <a:r>
              <a:rPr lang="nl-NL" sz="2400" b="1" dirty="0" err="1"/>
              <a:t>Lactovoer</a:t>
            </a:r>
            <a:r>
              <a:rPr lang="nl-NL" sz="2400" b="1" dirty="0"/>
              <a:t>;</a:t>
            </a:r>
          </a:p>
          <a:p>
            <a:pPr marL="0" indent="0">
              <a:buNone/>
            </a:pPr>
            <a:r>
              <a:rPr lang="nl-NL" sz="2400" dirty="0"/>
              <a:t>Hoger gehalte aan energie, aminozuren en mineralen.</a:t>
            </a:r>
            <a:br>
              <a:rPr lang="nl-NL" sz="2400" dirty="0"/>
            </a:br>
            <a:r>
              <a:rPr lang="nl-NL" sz="2400" dirty="0"/>
              <a:t>Makkelijk verteerbaar. </a:t>
            </a:r>
          </a:p>
          <a:p>
            <a:pPr marL="0" indent="0">
              <a:buNone/>
            </a:pPr>
            <a:endParaRPr lang="nl-NL" sz="2400" dirty="0"/>
          </a:p>
          <a:p>
            <a:pPr marL="0" indent="0" algn="r">
              <a:buNone/>
            </a:pPr>
            <a:endParaRPr lang="nl-NL" sz="2400" dirty="0"/>
          </a:p>
        </p:txBody>
      </p:sp>
      <p:pic>
        <p:nvPicPr>
          <p:cNvPr id="4" name="Afbeelding 3"/>
          <p:cNvPicPr>
            <a:picLocks noChangeAspect="1"/>
          </p:cNvPicPr>
          <p:nvPr/>
        </p:nvPicPr>
        <p:blipFill rotWithShape="1">
          <a:blip r:embed="rId3"/>
          <a:srcRect l="74321" t="40688" r="4287" b="28095"/>
          <a:stretch/>
        </p:blipFill>
        <p:spPr>
          <a:xfrm>
            <a:off x="6096000" y="3085831"/>
            <a:ext cx="5737191" cy="2825496"/>
          </a:xfrm>
          <a:prstGeom prst="rect">
            <a:avLst/>
          </a:prstGeom>
          <a:ln w="28575">
            <a:solidFill>
              <a:srgbClr val="CCCC00"/>
            </a:solidFill>
          </a:ln>
        </p:spPr>
      </p:pic>
    </p:spTree>
    <p:extLst>
      <p:ext uri="{BB962C8B-B14F-4D97-AF65-F5344CB8AC3E}">
        <p14:creationId xmlns:p14="http://schemas.microsoft.com/office/powerpoint/2010/main" val="2947032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0417" y="856261"/>
            <a:ext cx="10108030" cy="1160403"/>
          </a:xfrm>
        </p:spPr>
        <p:txBody>
          <a:bodyPr/>
          <a:lstStyle/>
          <a:p>
            <a:r>
              <a:rPr lang="nl-NL" dirty="0"/>
              <a:t>Voeren van spenen tot dekken </a:t>
            </a:r>
          </a:p>
        </p:txBody>
      </p:sp>
      <p:sp>
        <p:nvSpPr>
          <p:cNvPr id="3" name="Tijdelijke aanduiding voor inhoud 2"/>
          <p:cNvSpPr>
            <a:spLocks noGrp="1"/>
          </p:cNvSpPr>
          <p:nvPr>
            <p:ph idx="1"/>
          </p:nvPr>
        </p:nvSpPr>
        <p:spPr>
          <a:xfrm>
            <a:off x="835118" y="1928589"/>
            <a:ext cx="8846773" cy="4929411"/>
          </a:xfrm>
        </p:spPr>
        <p:txBody>
          <a:bodyPr>
            <a:normAutofit/>
          </a:bodyPr>
          <a:lstStyle/>
          <a:p>
            <a:pPr marL="0" indent="0">
              <a:buNone/>
            </a:pPr>
            <a:endParaRPr lang="nl-NL" sz="2400" dirty="0"/>
          </a:p>
          <a:p>
            <a:pPr marL="0" indent="0">
              <a:buNone/>
            </a:pPr>
            <a:r>
              <a:rPr lang="nl-NL" sz="2400" dirty="0"/>
              <a:t>Stap 1: Droogzetten van de zeug</a:t>
            </a:r>
          </a:p>
          <a:p>
            <a:pPr marL="0" indent="0">
              <a:buNone/>
            </a:pPr>
            <a:br>
              <a:rPr lang="nl-NL" sz="2400" dirty="0"/>
            </a:br>
            <a:r>
              <a:rPr lang="nl-NL" sz="2400" dirty="0"/>
              <a:t>Stap 2: Flushing </a:t>
            </a:r>
          </a:p>
          <a:p>
            <a:pPr>
              <a:buFontTx/>
              <a:buChar char="-"/>
            </a:pPr>
            <a:r>
              <a:rPr lang="nl-NL" sz="2400" dirty="0"/>
              <a:t>max. 10 dagen 3,5 EW per dag </a:t>
            </a:r>
          </a:p>
          <a:p>
            <a:pPr>
              <a:buFontTx/>
              <a:buChar char="-"/>
            </a:pPr>
            <a:r>
              <a:rPr lang="nl-NL" sz="2400" dirty="0"/>
              <a:t>Het opwekken van de bronst, eisprong</a:t>
            </a:r>
          </a:p>
          <a:p>
            <a:pPr>
              <a:buFontTx/>
              <a:buChar char="-"/>
            </a:pPr>
            <a:r>
              <a:rPr lang="nl-NL" sz="2400" dirty="0"/>
              <a:t>Voorkomen van embryonale sterfte</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910" y="2339621"/>
            <a:ext cx="4939862" cy="2778672"/>
          </a:xfrm>
          <a:prstGeom prst="rect">
            <a:avLst/>
          </a:prstGeom>
          <a:ln w="28575">
            <a:solidFill>
              <a:srgbClr val="CCCC00"/>
            </a:solidFill>
          </a:ln>
        </p:spPr>
      </p:pic>
    </p:spTree>
    <p:extLst>
      <p:ext uri="{BB962C8B-B14F-4D97-AF65-F5344CB8AC3E}">
        <p14:creationId xmlns:p14="http://schemas.microsoft.com/office/powerpoint/2010/main" val="382573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Biest, melk en bijvoeren</a:t>
            </a:r>
          </a:p>
        </p:txBody>
      </p:sp>
      <p:pic>
        <p:nvPicPr>
          <p:cNvPr id="5" name="Afbeelding 4"/>
          <p:cNvPicPr>
            <a:picLocks noChangeAspect="1"/>
          </p:cNvPicPr>
          <p:nvPr/>
        </p:nvPicPr>
        <p:blipFill rotWithShape="1">
          <a:blip r:embed="rId3"/>
          <a:srcRect l="72392" t="48296" r="11786" b="20381"/>
          <a:stretch/>
        </p:blipFill>
        <p:spPr>
          <a:xfrm>
            <a:off x="111201" y="2856449"/>
            <a:ext cx="5738643" cy="3834398"/>
          </a:xfrm>
          <a:prstGeom prst="rect">
            <a:avLst/>
          </a:prstGeom>
          <a:ln w="28575">
            <a:solidFill>
              <a:srgbClr val="CCCC00"/>
            </a:solidFill>
          </a:ln>
        </p:spPr>
      </p:pic>
      <p:pic>
        <p:nvPicPr>
          <p:cNvPr id="6" name="Afbeelding 5"/>
          <p:cNvPicPr>
            <a:picLocks noChangeAspect="1"/>
          </p:cNvPicPr>
          <p:nvPr/>
        </p:nvPicPr>
        <p:blipFill rotWithShape="1">
          <a:blip r:embed="rId3"/>
          <a:srcRect l="70000" t="15502" r="10920" b="52752"/>
          <a:stretch/>
        </p:blipFill>
        <p:spPr>
          <a:xfrm>
            <a:off x="5965692" y="1709738"/>
            <a:ext cx="5970681" cy="3352800"/>
          </a:xfrm>
          <a:prstGeom prst="rect">
            <a:avLst/>
          </a:prstGeom>
          <a:ln w="28575">
            <a:solidFill>
              <a:srgbClr val="CCCC00"/>
            </a:solidFill>
          </a:ln>
        </p:spPr>
      </p:pic>
      <p:sp>
        <p:nvSpPr>
          <p:cNvPr id="8" name="Tijdelijke aanduiding voor inhoud 2">
            <a:extLst>
              <a:ext uri="{FF2B5EF4-FFF2-40B4-BE49-F238E27FC236}">
                <a16:creationId xmlns:a16="http://schemas.microsoft.com/office/drawing/2014/main" id="{3B3859C8-E483-8BFA-2B29-6D8DAEAF62AA}"/>
              </a:ext>
            </a:extLst>
          </p:cNvPr>
          <p:cNvSpPr txBox="1">
            <a:spLocks/>
          </p:cNvSpPr>
          <p:nvPr/>
        </p:nvSpPr>
        <p:spPr>
          <a:xfrm>
            <a:off x="7046925" y="5534414"/>
            <a:ext cx="5594215" cy="873785"/>
          </a:xfrm>
          <a:prstGeom prst="rect">
            <a:avLst/>
          </a:prstGeom>
        </p:spPr>
        <p:txBody>
          <a:bodyPr vert="horz" lIns="0" tIns="0" rIns="0" bIns="0" numCol="2" spcCol="180000" rtlCol="0">
            <a:normAutofit/>
          </a:bodyPr>
          <a:lstStyle>
            <a:lvl1pPr marL="648000" indent="-648000" algn="l" defTabSz="914400" rtl="0" eaLnBrk="1" latinLnBrk="0" hangingPunct="1">
              <a:lnSpc>
                <a:spcPct val="100000"/>
              </a:lnSpc>
              <a:spcBef>
                <a:spcPts val="2800"/>
              </a:spcBef>
              <a:buClr>
                <a:schemeClr val="accent1"/>
              </a:buClr>
              <a:buFont typeface="+mj-lt"/>
              <a:buAutoNum type="arabicPeriod"/>
              <a:defRPr sz="3000" b="1" kern="1200">
                <a:solidFill>
                  <a:schemeClr val="accent3"/>
                </a:solidFill>
                <a:latin typeface="+mn-lt"/>
                <a:ea typeface="+mn-ea"/>
                <a:cs typeface="+mn-cs"/>
              </a:defRPr>
            </a:lvl1pPr>
            <a:lvl2pPr marL="648000" indent="0" algn="l" defTabSz="914400" rtl="0" eaLnBrk="1" latinLnBrk="0" hangingPunct="1">
              <a:lnSpc>
                <a:spcPct val="100000"/>
              </a:lnSpc>
              <a:spcBef>
                <a:spcPts val="200"/>
              </a:spcBef>
              <a:buFont typeface="+mj-lt"/>
              <a:buNone/>
              <a:defRPr sz="1800" kern="1200">
                <a:solidFill>
                  <a:schemeClr val="accent3"/>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Font typeface="+mj-lt"/>
              <a:buNone/>
            </a:pPr>
            <a:r>
              <a:rPr lang="nl-NL" sz="2400" dirty="0">
                <a:hlinkClick r:id="rId4"/>
              </a:rPr>
              <a:t>Biest voor elke big</a:t>
            </a:r>
            <a:endParaRPr lang="nl-NL" sz="2400" dirty="0"/>
          </a:p>
        </p:txBody>
      </p:sp>
    </p:spTree>
    <p:extLst>
      <p:ext uri="{BB962C8B-B14F-4D97-AF65-F5344CB8AC3E}">
        <p14:creationId xmlns:p14="http://schemas.microsoft.com/office/powerpoint/2010/main" val="2305285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9A623-FEE5-DCD2-180F-98D6F90B9112}"/>
              </a:ext>
            </a:extLst>
          </p:cNvPr>
          <p:cNvSpPr>
            <a:spLocks noGrp="1"/>
          </p:cNvSpPr>
          <p:nvPr>
            <p:ph type="title"/>
          </p:nvPr>
        </p:nvSpPr>
        <p:spPr/>
        <p:txBody>
          <a:bodyPr/>
          <a:lstStyle/>
          <a:p>
            <a:r>
              <a:rPr lang="nl-NL" dirty="0"/>
              <a:t>Huiswerk</a:t>
            </a:r>
          </a:p>
        </p:txBody>
      </p:sp>
      <p:sp>
        <p:nvSpPr>
          <p:cNvPr id="3" name="Tijdelijke aanduiding voor inhoud 2">
            <a:extLst>
              <a:ext uri="{FF2B5EF4-FFF2-40B4-BE49-F238E27FC236}">
                <a16:creationId xmlns:a16="http://schemas.microsoft.com/office/drawing/2014/main" id="{E2642E0D-8FD0-F2CE-2FD5-804EF5914AC7}"/>
              </a:ext>
            </a:extLst>
          </p:cNvPr>
          <p:cNvSpPr>
            <a:spLocks noGrp="1"/>
          </p:cNvSpPr>
          <p:nvPr>
            <p:ph idx="1"/>
          </p:nvPr>
        </p:nvSpPr>
        <p:spPr/>
        <p:txBody>
          <a:bodyPr/>
          <a:lstStyle/>
          <a:p>
            <a:r>
              <a:rPr lang="nl-NL" dirty="0"/>
              <a:t>Maken vragen van hoofdstuk 11</a:t>
            </a:r>
          </a:p>
        </p:txBody>
      </p:sp>
    </p:spTree>
    <p:extLst>
      <p:ext uri="{BB962C8B-B14F-4D97-AF65-F5344CB8AC3E}">
        <p14:creationId xmlns:p14="http://schemas.microsoft.com/office/powerpoint/2010/main" val="1283053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Overige filmpjes</a:t>
            </a:r>
          </a:p>
        </p:txBody>
      </p:sp>
      <p:sp>
        <p:nvSpPr>
          <p:cNvPr id="7" name="Tekstvak 6"/>
          <p:cNvSpPr txBox="1"/>
          <p:nvPr/>
        </p:nvSpPr>
        <p:spPr>
          <a:xfrm>
            <a:off x="1420084" y="2617669"/>
            <a:ext cx="4081391" cy="461665"/>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hlinkClick r:id="rId3"/>
              </a:rPr>
              <a:t>Het bijvoeren van biggen</a:t>
            </a:r>
            <a:endParaRPr lang="nl-NL" sz="2400" dirty="0">
              <a:latin typeface="Arial" panose="020B0604020202020204" pitchFamily="34" charset="0"/>
              <a:cs typeface="Arial" panose="020B0604020202020204" pitchFamily="34" charset="0"/>
            </a:endParaRPr>
          </a:p>
        </p:txBody>
      </p:sp>
      <p:sp>
        <p:nvSpPr>
          <p:cNvPr id="9" name="Tijdelijke aanduiding voor inhoud 2"/>
          <p:cNvSpPr txBox="1">
            <a:spLocks/>
          </p:cNvSpPr>
          <p:nvPr/>
        </p:nvSpPr>
        <p:spPr>
          <a:xfrm>
            <a:off x="1420084" y="3600613"/>
            <a:ext cx="5594215" cy="9263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400" dirty="0">
                <a:hlinkClick r:id="rId4"/>
              </a:rPr>
              <a:t>Voeren na spenen </a:t>
            </a:r>
            <a:endParaRPr lang="nl-NL" sz="2400" dirty="0"/>
          </a:p>
        </p:txBody>
      </p:sp>
    </p:spTree>
    <p:extLst>
      <p:ext uri="{BB962C8B-B14F-4D97-AF65-F5344CB8AC3E}">
        <p14:creationId xmlns:p14="http://schemas.microsoft.com/office/powerpoint/2010/main" val="135536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D68B4-6834-A913-F8CD-7DC87C35A6F4}"/>
              </a:ext>
            </a:extLst>
          </p:cNvPr>
          <p:cNvSpPr>
            <a:spLocks noGrp="1"/>
          </p:cNvSpPr>
          <p:nvPr>
            <p:ph type="title"/>
          </p:nvPr>
        </p:nvSpPr>
        <p:spPr/>
        <p:txBody>
          <a:bodyPr/>
          <a:lstStyle/>
          <a:p>
            <a:r>
              <a:rPr lang="nl-NL" dirty="0"/>
              <a:t>Behoefte varken</a:t>
            </a:r>
          </a:p>
        </p:txBody>
      </p:sp>
      <p:sp>
        <p:nvSpPr>
          <p:cNvPr id="3" name="Tijdelijke aanduiding voor inhoud 2">
            <a:extLst>
              <a:ext uri="{FF2B5EF4-FFF2-40B4-BE49-F238E27FC236}">
                <a16:creationId xmlns:a16="http://schemas.microsoft.com/office/drawing/2014/main" id="{D1641966-4319-3BC8-C85F-FE661E4E255D}"/>
              </a:ext>
            </a:extLst>
          </p:cNvPr>
          <p:cNvSpPr>
            <a:spLocks noGrp="1"/>
          </p:cNvSpPr>
          <p:nvPr>
            <p:ph idx="1"/>
          </p:nvPr>
        </p:nvSpPr>
        <p:spPr>
          <a:xfrm>
            <a:off x="479051" y="1316752"/>
            <a:ext cx="5154373" cy="4419599"/>
          </a:xfrm>
        </p:spPr>
        <p:txBody>
          <a:bodyPr/>
          <a:lstStyle/>
          <a:p>
            <a:endParaRPr lang="nl-NL" dirty="0"/>
          </a:p>
          <a:p>
            <a:pPr marL="0" indent="0">
              <a:buNone/>
            </a:pPr>
            <a:r>
              <a:rPr lang="nl-NL" sz="2200" u="sng" dirty="0"/>
              <a:t>Varken heeft vooral behoefte aan energie en eiwit</a:t>
            </a:r>
          </a:p>
          <a:p>
            <a:endParaRPr lang="nl-NL" sz="2200" dirty="0"/>
          </a:p>
          <a:p>
            <a:r>
              <a:rPr lang="nl-NL" sz="2200" dirty="0"/>
              <a:t>Energie in de vorm van vetten en zetmeel</a:t>
            </a:r>
          </a:p>
          <a:p>
            <a:pPr lvl="1"/>
            <a:r>
              <a:rPr lang="nl-NL" sz="2200" dirty="0"/>
              <a:t>Bij verbranding komt dit vrij</a:t>
            </a:r>
          </a:p>
          <a:p>
            <a:r>
              <a:rPr lang="nl-NL" sz="2200" dirty="0"/>
              <a:t>Bouwstenen in de vorm van eiwit</a:t>
            </a:r>
          </a:p>
          <a:p>
            <a:pPr lvl="1"/>
            <a:r>
              <a:rPr lang="nl-NL" sz="2200" dirty="0"/>
              <a:t>Eiwit opgebouwd uit aminozuren</a:t>
            </a:r>
          </a:p>
          <a:p>
            <a:pPr lvl="1"/>
            <a:r>
              <a:rPr lang="nl-NL" sz="2200" dirty="0"/>
              <a:t>Aminozuren bevatten altijd stikstof (N)</a:t>
            </a:r>
          </a:p>
          <a:p>
            <a:pPr lvl="1"/>
            <a:endParaRPr lang="nl-NL" sz="2200" dirty="0"/>
          </a:p>
          <a:p>
            <a:r>
              <a:rPr lang="nl-NL" sz="2200" dirty="0"/>
              <a:t>Voedingswaarde bepalen aan levende dieren (fistel) of in laboratorium</a:t>
            </a:r>
          </a:p>
        </p:txBody>
      </p:sp>
      <p:pic>
        <p:nvPicPr>
          <p:cNvPr id="4" name="Afbeelding 3">
            <a:extLst>
              <a:ext uri="{FF2B5EF4-FFF2-40B4-BE49-F238E27FC236}">
                <a16:creationId xmlns:a16="http://schemas.microsoft.com/office/drawing/2014/main" id="{901B184F-A435-4AF2-B8F1-3AE32EF17BCF}"/>
              </a:ext>
            </a:extLst>
          </p:cNvPr>
          <p:cNvPicPr>
            <a:picLocks noChangeAspect="1"/>
          </p:cNvPicPr>
          <p:nvPr/>
        </p:nvPicPr>
        <p:blipFill>
          <a:blip r:embed="rId2"/>
          <a:stretch>
            <a:fillRect/>
          </a:stretch>
        </p:blipFill>
        <p:spPr>
          <a:xfrm>
            <a:off x="6459407" y="1714388"/>
            <a:ext cx="4286250" cy="4591050"/>
          </a:xfrm>
          <a:prstGeom prst="rect">
            <a:avLst/>
          </a:prstGeom>
        </p:spPr>
      </p:pic>
    </p:spTree>
    <p:extLst>
      <p:ext uri="{BB962C8B-B14F-4D97-AF65-F5344CB8AC3E}">
        <p14:creationId xmlns:p14="http://schemas.microsoft.com/office/powerpoint/2010/main" val="336380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66AAF-13EB-3BDA-D34E-0D1B5023292B}"/>
              </a:ext>
            </a:extLst>
          </p:cNvPr>
          <p:cNvSpPr>
            <a:spLocks noGrp="1"/>
          </p:cNvSpPr>
          <p:nvPr>
            <p:ph type="title"/>
          </p:nvPr>
        </p:nvSpPr>
        <p:spPr/>
        <p:txBody>
          <a:bodyPr/>
          <a:lstStyle/>
          <a:p>
            <a:r>
              <a:rPr lang="nl-NL" dirty="0"/>
              <a:t>Voerbehoefte varken</a:t>
            </a:r>
          </a:p>
        </p:txBody>
      </p:sp>
      <p:sp>
        <p:nvSpPr>
          <p:cNvPr id="3" name="Tijdelijke aanduiding voor inhoud 2">
            <a:extLst>
              <a:ext uri="{FF2B5EF4-FFF2-40B4-BE49-F238E27FC236}">
                <a16:creationId xmlns:a16="http://schemas.microsoft.com/office/drawing/2014/main" id="{3FE661F6-BA72-F1DE-5D0C-73DF9D98F9E8}"/>
              </a:ext>
            </a:extLst>
          </p:cNvPr>
          <p:cNvSpPr>
            <a:spLocks noGrp="1"/>
          </p:cNvSpPr>
          <p:nvPr>
            <p:ph idx="1"/>
          </p:nvPr>
        </p:nvSpPr>
        <p:spPr/>
        <p:txBody>
          <a:bodyPr/>
          <a:lstStyle/>
          <a:p>
            <a:r>
              <a:rPr lang="nl-NL" sz="2200" dirty="0"/>
              <a:t>Liefst makkelijk afbreekbaar voedsel, geen ruwe celstof</a:t>
            </a:r>
          </a:p>
          <a:p>
            <a:r>
              <a:rPr lang="nl-NL" sz="2200" dirty="0"/>
              <a:t>EW (energiewaarde) = maat voor voedingswaarde varken</a:t>
            </a:r>
          </a:p>
          <a:p>
            <a:r>
              <a:rPr lang="nl-NL" sz="2200" dirty="0"/>
              <a:t>Voerschema: hoeveelheid voer afstemmen op behoefte</a:t>
            </a:r>
          </a:p>
        </p:txBody>
      </p:sp>
      <p:pic>
        <p:nvPicPr>
          <p:cNvPr id="4" name="Afbeelding 3">
            <a:extLst>
              <a:ext uri="{FF2B5EF4-FFF2-40B4-BE49-F238E27FC236}">
                <a16:creationId xmlns:a16="http://schemas.microsoft.com/office/drawing/2014/main" id="{A2858687-8335-4CEA-A3D9-5B1C33AB2B74}"/>
              </a:ext>
            </a:extLst>
          </p:cNvPr>
          <p:cNvPicPr>
            <a:picLocks noChangeAspect="1"/>
          </p:cNvPicPr>
          <p:nvPr/>
        </p:nvPicPr>
        <p:blipFill rotWithShape="1">
          <a:blip r:embed="rId3"/>
          <a:srcRect l="75439" t="48995" r="5447" b="33707"/>
          <a:stretch/>
        </p:blipFill>
        <p:spPr>
          <a:xfrm>
            <a:off x="4193137" y="3534937"/>
            <a:ext cx="6706740" cy="2048282"/>
          </a:xfrm>
          <a:prstGeom prst="rect">
            <a:avLst/>
          </a:prstGeom>
        </p:spPr>
      </p:pic>
      <p:sp>
        <p:nvSpPr>
          <p:cNvPr id="5" name="Tekstvak 4">
            <a:extLst>
              <a:ext uri="{FF2B5EF4-FFF2-40B4-BE49-F238E27FC236}">
                <a16:creationId xmlns:a16="http://schemas.microsoft.com/office/drawing/2014/main" id="{9EE29B5B-22F6-EA8A-B8D5-2A6B5060BE28}"/>
              </a:ext>
            </a:extLst>
          </p:cNvPr>
          <p:cNvSpPr txBox="1"/>
          <p:nvPr/>
        </p:nvSpPr>
        <p:spPr>
          <a:xfrm>
            <a:off x="5073805" y="5929070"/>
            <a:ext cx="3568390" cy="369332"/>
          </a:xfrm>
          <a:prstGeom prst="rect">
            <a:avLst/>
          </a:prstGeom>
          <a:noFill/>
        </p:spPr>
        <p:txBody>
          <a:bodyPr wrap="square" rtlCol="0">
            <a:spAutoFit/>
          </a:bodyPr>
          <a:lstStyle/>
          <a:p>
            <a:r>
              <a:rPr lang="nl-NL" i="1" dirty="0"/>
              <a:t>Voerschema </a:t>
            </a:r>
            <a:r>
              <a:rPr lang="nl-NL" i="1" dirty="0" err="1"/>
              <a:t>dekberen</a:t>
            </a:r>
            <a:endParaRPr lang="nl-NL" i="1" dirty="0"/>
          </a:p>
        </p:txBody>
      </p:sp>
    </p:spTree>
    <p:extLst>
      <p:ext uri="{BB962C8B-B14F-4D97-AF65-F5344CB8AC3E}">
        <p14:creationId xmlns:p14="http://schemas.microsoft.com/office/powerpoint/2010/main" val="303338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296863"/>
            <a:ext cx="10108030" cy="1160403"/>
          </a:xfrm>
        </p:spPr>
        <p:txBody>
          <a:bodyPr/>
          <a:lstStyle/>
          <a:p>
            <a:r>
              <a:rPr lang="nl-NL" dirty="0"/>
              <a:t>Onderhoudsbehoefte varken </a:t>
            </a:r>
          </a:p>
        </p:txBody>
      </p:sp>
      <p:sp>
        <p:nvSpPr>
          <p:cNvPr id="3" name="Tijdelijke aanduiding voor inhoud 2"/>
          <p:cNvSpPr>
            <a:spLocks noGrp="1"/>
          </p:cNvSpPr>
          <p:nvPr>
            <p:ph idx="1"/>
          </p:nvPr>
        </p:nvSpPr>
        <p:spPr>
          <a:xfrm>
            <a:off x="465623" y="1457266"/>
            <a:ext cx="9603288" cy="4929411"/>
          </a:xfrm>
        </p:spPr>
        <p:txBody>
          <a:bodyPr/>
          <a:lstStyle/>
          <a:p>
            <a:pPr marL="0" indent="0">
              <a:buNone/>
            </a:pPr>
            <a:r>
              <a:rPr lang="nl-NL" sz="2800" b="1" dirty="0"/>
              <a:t>Onderhoud voer eiwit: </a:t>
            </a:r>
          </a:p>
          <a:p>
            <a:r>
              <a:rPr lang="nl-NL" sz="2800" dirty="0"/>
              <a:t>Volwassen zeug 200 gram eiwit</a:t>
            </a:r>
          </a:p>
          <a:p>
            <a:r>
              <a:rPr lang="nl-NL" sz="2800" dirty="0"/>
              <a:t>Teveel eiwit leidt tot spekvorming</a:t>
            </a:r>
          </a:p>
          <a:p>
            <a:r>
              <a:rPr lang="nl-NL" sz="2800" dirty="0"/>
              <a:t>Teveel eiwit komt in milieu terecht </a:t>
            </a:r>
            <a:br>
              <a:rPr lang="nl-NL" sz="2800" dirty="0"/>
            </a:br>
            <a:endParaRPr lang="nl-NL" sz="2800" dirty="0"/>
          </a:p>
        </p:txBody>
      </p:sp>
      <p:pic>
        <p:nvPicPr>
          <p:cNvPr id="1026" name="Picture 2" descr="Stikstof | RIVM">
            <a:extLst>
              <a:ext uri="{FF2B5EF4-FFF2-40B4-BE49-F238E27FC236}">
                <a16:creationId xmlns:a16="http://schemas.microsoft.com/office/drawing/2014/main" id="{44EAABD9-7919-CDD2-7E82-6173CB6A0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061" y="3527154"/>
            <a:ext cx="5995774" cy="285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60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985" y="296863"/>
            <a:ext cx="10108030" cy="1160403"/>
          </a:xfrm>
        </p:spPr>
        <p:txBody>
          <a:bodyPr/>
          <a:lstStyle/>
          <a:p>
            <a:r>
              <a:rPr lang="nl-NL" dirty="0"/>
              <a:t>Onderhoudsbehoefte varken</a:t>
            </a:r>
          </a:p>
        </p:txBody>
      </p:sp>
      <p:sp>
        <p:nvSpPr>
          <p:cNvPr id="3" name="Tijdelijke aanduiding voor inhoud 2"/>
          <p:cNvSpPr>
            <a:spLocks noGrp="1"/>
          </p:cNvSpPr>
          <p:nvPr>
            <p:ph idx="1"/>
          </p:nvPr>
        </p:nvSpPr>
        <p:spPr>
          <a:xfrm>
            <a:off x="465622" y="1457266"/>
            <a:ext cx="10948241" cy="4929411"/>
          </a:xfrm>
        </p:spPr>
        <p:txBody>
          <a:bodyPr/>
          <a:lstStyle/>
          <a:p>
            <a:pPr marL="0" indent="0">
              <a:buNone/>
            </a:pPr>
            <a:r>
              <a:rPr lang="nl-NL" sz="2800" b="1" dirty="0"/>
              <a:t>Onderhoud voer: </a:t>
            </a:r>
            <a:br>
              <a:rPr lang="nl-NL" sz="2800" dirty="0"/>
            </a:br>
            <a:r>
              <a:rPr lang="nl-NL" sz="2800" dirty="0"/>
              <a:t>1% van de zeug haar lichaamsgewicht in EW</a:t>
            </a:r>
          </a:p>
          <a:p>
            <a:pPr marL="0" indent="0">
              <a:buNone/>
            </a:pPr>
            <a:endParaRPr lang="nl-NL" sz="2800" dirty="0"/>
          </a:p>
          <a:p>
            <a:pPr marL="0" indent="0">
              <a:buNone/>
            </a:pPr>
            <a:r>
              <a:rPr lang="nl-NL" sz="2800" dirty="0" err="1"/>
              <a:t>Bijv</a:t>
            </a:r>
            <a:r>
              <a:rPr lang="nl-NL" sz="2800" dirty="0"/>
              <a:t>:</a:t>
            </a:r>
          </a:p>
          <a:p>
            <a:pPr marL="0" indent="0">
              <a:buNone/>
            </a:pPr>
            <a:r>
              <a:rPr lang="nl-NL" sz="2800" dirty="0"/>
              <a:t>Een zeug van 200 kg moet van 1% van 200 = 2 EW</a:t>
            </a:r>
          </a:p>
          <a:p>
            <a:pPr marL="0" indent="0">
              <a:buNone/>
            </a:pPr>
            <a:r>
              <a:rPr lang="nl-NL" sz="2800" dirty="0"/>
              <a:t>per dag aan onderhoud krijgen.</a:t>
            </a:r>
          </a:p>
          <a:p>
            <a:pPr marL="0" indent="0">
              <a:buNone/>
            </a:pPr>
            <a:endParaRPr lang="nl-NL" sz="2800" dirty="0"/>
          </a:p>
          <a:p>
            <a:pPr marL="0" indent="0">
              <a:buNone/>
            </a:pPr>
            <a:r>
              <a:rPr lang="nl-NL" sz="2800" dirty="0"/>
              <a:t>Opm.: een te koude stal vraagt </a:t>
            </a:r>
          </a:p>
          <a:p>
            <a:pPr marL="0" indent="0">
              <a:buNone/>
            </a:pPr>
            <a:r>
              <a:rPr lang="nl-NL" sz="2800" dirty="0"/>
              <a:t>meer onderhoudsvoer</a:t>
            </a:r>
          </a:p>
          <a:p>
            <a:pPr marL="0" indent="0">
              <a:buNone/>
            </a:pPr>
            <a:endParaRPr lang="nl-NL" sz="2800" dirty="0"/>
          </a:p>
          <a:p>
            <a:pPr marL="0" indent="0">
              <a:buNone/>
            </a:pPr>
            <a:endParaRPr lang="nl-NL" sz="2800" dirty="0"/>
          </a:p>
          <a:p>
            <a:pPr marL="0" indent="0">
              <a:buNone/>
            </a:pPr>
            <a:endParaRPr lang="nl-NL" sz="2800" dirty="0"/>
          </a:p>
          <a:p>
            <a:pPr marL="0" indent="0">
              <a:buNone/>
            </a:pPr>
            <a:endParaRPr lang="nl-NL" sz="2800" dirty="0"/>
          </a:p>
        </p:txBody>
      </p:sp>
      <p:pic>
        <p:nvPicPr>
          <p:cNvPr id="5" name="Afbeelding 4">
            <a:extLst>
              <a:ext uri="{FF2B5EF4-FFF2-40B4-BE49-F238E27FC236}">
                <a16:creationId xmlns:a16="http://schemas.microsoft.com/office/drawing/2014/main" id="{B1CCF64C-A14E-2422-413C-DE222E357B90}"/>
              </a:ext>
            </a:extLst>
          </p:cNvPr>
          <p:cNvPicPr>
            <a:picLocks noChangeAspect="1"/>
          </p:cNvPicPr>
          <p:nvPr/>
        </p:nvPicPr>
        <p:blipFill>
          <a:blip r:embed="rId2"/>
          <a:stretch>
            <a:fillRect/>
          </a:stretch>
        </p:blipFill>
        <p:spPr>
          <a:xfrm>
            <a:off x="5822655" y="3886718"/>
            <a:ext cx="4999538" cy="2811602"/>
          </a:xfrm>
          <a:prstGeom prst="rect">
            <a:avLst/>
          </a:prstGeom>
        </p:spPr>
      </p:pic>
    </p:spTree>
    <p:extLst>
      <p:ext uri="{BB962C8B-B14F-4D97-AF65-F5344CB8AC3E}">
        <p14:creationId xmlns:p14="http://schemas.microsoft.com/office/powerpoint/2010/main" val="4030991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Groeisnelheid</a:t>
            </a:r>
          </a:p>
        </p:txBody>
      </p:sp>
      <p:pic>
        <p:nvPicPr>
          <p:cNvPr id="4" name="Picture 2"/>
          <p:cNvPicPr>
            <a:picLocks noChangeAspect="1" noChangeArrowheads="1"/>
          </p:cNvPicPr>
          <p:nvPr/>
        </p:nvPicPr>
        <p:blipFill>
          <a:blip r:embed="rId3" cstate="print"/>
          <a:srcRect/>
          <a:stretch>
            <a:fillRect/>
          </a:stretch>
        </p:blipFill>
        <p:spPr bwMode="auto">
          <a:xfrm>
            <a:off x="3322913" y="2171070"/>
            <a:ext cx="8409251" cy="4229729"/>
          </a:xfrm>
          <a:prstGeom prst="rect">
            <a:avLst/>
          </a:prstGeom>
          <a:noFill/>
          <a:ln w="9525">
            <a:noFill/>
            <a:miter lim="800000"/>
            <a:headEnd/>
            <a:tailEnd/>
          </a:ln>
        </p:spPr>
      </p:pic>
    </p:spTree>
    <p:extLst>
      <p:ext uri="{BB962C8B-B14F-4D97-AF65-F5344CB8AC3E}">
        <p14:creationId xmlns:p14="http://schemas.microsoft.com/office/powerpoint/2010/main" val="111112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1AF8E-2783-C6DE-E04B-3EE4F3B8B785}"/>
              </a:ext>
            </a:extLst>
          </p:cNvPr>
          <p:cNvSpPr>
            <a:spLocks noGrp="1"/>
          </p:cNvSpPr>
          <p:nvPr>
            <p:ph type="title"/>
          </p:nvPr>
        </p:nvSpPr>
        <p:spPr/>
        <p:txBody>
          <a:bodyPr/>
          <a:lstStyle/>
          <a:p>
            <a:r>
              <a:rPr lang="nl-NL" dirty="0"/>
              <a:t>Vlees en vetaanzet</a:t>
            </a:r>
          </a:p>
        </p:txBody>
      </p:sp>
      <p:sp>
        <p:nvSpPr>
          <p:cNvPr id="3" name="Tijdelijke aanduiding voor tekst 2">
            <a:extLst>
              <a:ext uri="{FF2B5EF4-FFF2-40B4-BE49-F238E27FC236}">
                <a16:creationId xmlns:a16="http://schemas.microsoft.com/office/drawing/2014/main" id="{ED59A144-A20C-802A-99BD-A20228400767}"/>
              </a:ext>
            </a:extLst>
          </p:cNvPr>
          <p:cNvSpPr>
            <a:spLocks noGrp="1"/>
          </p:cNvSpPr>
          <p:nvPr>
            <p:ph type="body" sz="quarter" idx="13"/>
          </p:nvPr>
        </p:nvSpPr>
        <p:spPr>
          <a:xfrm>
            <a:off x="371475" y="877064"/>
            <a:ext cx="11449050" cy="5980936"/>
          </a:xfrm>
        </p:spPr>
        <p:txBody>
          <a:bodyPr/>
          <a:lstStyle/>
          <a:p>
            <a:r>
              <a:rPr lang="nl-NL" sz="2200" dirty="0"/>
              <a:t>Vlees: 25% eiwit en 75 % water</a:t>
            </a:r>
          </a:p>
          <a:p>
            <a:r>
              <a:rPr lang="nl-NL" sz="2200" dirty="0"/>
              <a:t>Spek(vet): 85% vet en 15% water</a:t>
            </a:r>
          </a:p>
          <a:p>
            <a:r>
              <a:rPr lang="nl-NL" sz="2200" dirty="0"/>
              <a:t>Vetaanzet is dus veel duurder dan vleesaanzet</a:t>
            </a:r>
          </a:p>
          <a:p>
            <a:endParaRPr lang="nl-NL" sz="2200" dirty="0"/>
          </a:p>
          <a:p>
            <a:r>
              <a:rPr lang="nl-NL" sz="2500" b="1" dirty="0">
                <a:sym typeface="Wingdings" panose="05000000000000000000" pitchFamily="2" charset="2"/>
              </a:rPr>
              <a:t>Voederconversie = </a:t>
            </a:r>
            <a:br>
              <a:rPr lang="nl-NL" sz="2200" dirty="0">
                <a:sym typeface="Wingdings" panose="05000000000000000000" pitchFamily="2" charset="2"/>
              </a:rPr>
            </a:br>
            <a:r>
              <a:rPr lang="nl-NL" sz="2200" b="1" i="1" dirty="0">
                <a:sym typeface="Wingdings" panose="05000000000000000000" pitchFamily="2" charset="2"/>
              </a:rPr>
              <a:t>aantal kilogrammen (kracht)voer die nodig is voor 1 kg groei </a:t>
            </a:r>
          </a:p>
          <a:p>
            <a:endParaRPr lang="nl-NL" sz="2200" dirty="0"/>
          </a:p>
          <a:p>
            <a:r>
              <a:rPr lang="nl-NL" sz="2200" dirty="0"/>
              <a:t>Vanaf 65 kg gaat eiwitaanzet omlaag en vetaanzet omhoog. Voederconversie gaat omhoog</a:t>
            </a:r>
          </a:p>
          <a:p>
            <a:pPr lvl="1"/>
            <a:r>
              <a:rPr lang="nl-NL" sz="2200" dirty="0"/>
              <a:t>Gelten vervetten eerder dan beren</a:t>
            </a:r>
          </a:p>
          <a:p>
            <a:pPr lvl="1"/>
            <a:r>
              <a:rPr lang="nl-NL" sz="2200" dirty="0"/>
              <a:t>Beetje vet is goed voor smaak en malsheid</a:t>
            </a:r>
          </a:p>
          <a:p>
            <a:r>
              <a:rPr lang="nl-NL" sz="2200" dirty="0"/>
              <a:t>Bij </a:t>
            </a:r>
            <a:r>
              <a:rPr lang="nl-NL" sz="2200" u="sng" dirty="0"/>
              <a:t>teveel</a:t>
            </a:r>
            <a:r>
              <a:rPr lang="nl-NL" sz="2200" dirty="0"/>
              <a:t> en </a:t>
            </a:r>
            <a:r>
              <a:rPr lang="nl-NL" sz="2200" u="sng" dirty="0"/>
              <a:t>te weinig </a:t>
            </a:r>
            <a:r>
              <a:rPr lang="nl-NL" sz="2200" dirty="0"/>
              <a:t>eiwit: varken gaat vervetten</a:t>
            </a:r>
          </a:p>
          <a:p>
            <a:pPr marL="216000" lvl="1" indent="0">
              <a:buNone/>
            </a:pPr>
            <a:endParaRPr lang="nl-NL" sz="2200" b="1" dirty="0"/>
          </a:p>
          <a:p>
            <a:pPr marL="216000" lvl="1" indent="0">
              <a:buNone/>
            </a:pPr>
            <a:endParaRPr lang="nl-NL" sz="2200" b="1" dirty="0"/>
          </a:p>
          <a:p>
            <a:pPr marL="216000" lvl="1" indent="0">
              <a:buNone/>
            </a:pPr>
            <a:r>
              <a:rPr lang="nl-NL" sz="2200" b="1" dirty="0"/>
              <a:t>   Belangrijk: </a:t>
            </a:r>
          </a:p>
          <a:p>
            <a:pPr marL="216000" lvl="1" indent="0">
              <a:buNone/>
            </a:pPr>
            <a:r>
              <a:rPr lang="nl-NL" sz="2200" dirty="0"/>
              <a:t>   Juiste energie– eiwitverhouding in voer</a:t>
            </a:r>
          </a:p>
          <a:p>
            <a:endParaRPr lang="nl-NL" sz="2200" dirty="0"/>
          </a:p>
          <a:p>
            <a:endParaRPr lang="nl-NL" dirty="0"/>
          </a:p>
        </p:txBody>
      </p:sp>
      <p:pic>
        <p:nvPicPr>
          <p:cNvPr id="4" name="Afbeelding 3">
            <a:extLst>
              <a:ext uri="{FF2B5EF4-FFF2-40B4-BE49-F238E27FC236}">
                <a16:creationId xmlns:a16="http://schemas.microsoft.com/office/drawing/2014/main" id="{CB0DA0F7-12B4-FD9B-EED8-131A97B36086}"/>
              </a:ext>
            </a:extLst>
          </p:cNvPr>
          <p:cNvPicPr>
            <a:picLocks noChangeAspect="1"/>
          </p:cNvPicPr>
          <p:nvPr/>
        </p:nvPicPr>
        <p:blipFill rotWithShape="1">
          <a:blip r:embed="rId2"/>
          <a:srcRect l="12828"/>
          <a:stretch/>
        </p:blipFill>
        <p:spPr>
          <a:xfrm>
            <a:off x="6615952" y="2214314"/>
            <a:ext cx="5204573" cy="4469177"/>
          </a:xfrm>
          <a:prstGeom prst="rect">
            <a:avLst/>
          </a:prstGeom>
        </p:spPr>
      </p:pic>
    </p:spTree>
    <p:extLst>
      <p:ext uri="{BB962C8B-B14F-4D97-AF65-F5344CB8AC3E}">
        <p14:creationId xmlns:p14="http://schemas.microsoft.com/office/powerpoint/2010/main" val="3370347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Groeisamenstelling </a:t>
            </a:r>
          </a:p>
        </p:txBody>
      </p:sp>
      <p:pic>
        <p:nvPicPr>
          <p:cNvPr id="4" name="Tijdelijke aanduiding voor inhoud 3"/>
          <p:cNvPicPr>
            <a:picLocks noGrp="1" noChangeAspect="1"/>
          </p:cNvPicPr>
          <p:nvPr>
            <p:ph idx="1"/>
          </p:nvPr>
        </p:nvPicPr>
        <p:blipFill>
          <a:blip r:embed="rId3"/>
          <a:stretch>
            <a:fillRect/>
          </a:stretch>
        </p:blipFill>
        <p:spPr>
          <a:xfrm>
            <a:off x="4014042" y="1115089"/>
            <a:ext cx="7862318" cy="5558666"/>
          </a:xfrm>
          <a:prstGeom prst="rect">
            <a:avLst/>
          </a:prstGeom>
        </p:spPr>
      </p:pic>
    </p:spTree>
    <p:extLst>
      <p:ext uri="{BB962C8B-B14F-4D97-AF65-F5344CB8AC3E}">
        <p14:creationId xmlns:p14="http://schemas.microsoft.com/office/powerpoint/2010/main" val="179981792"/>
      </p:ext>
    </p:extLst>
  </p:cSld>
  <p:clrMapOvr>
    <a:masterClrMapping/>
  </p:clrMapOvr>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EBA33205-633E-4423-8DC2-C1740F09358C}" vid="{4F5F1DD0-5690-4C2C-8AE2-3D7100F526A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624</TotalTime>
  <Words>1669</Words>
  <Application>Microsoft Office PowerPoint</Application>
  <PresentationFormat>Breedbeeld</PresentationFormat>
  <Paragraphs>259</Paragraphs>
  <Slides>26</Slides>
  <Notes>17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Arial Black</vt:lpstr>
      <vt:lpstr>Calibri</vt:lpstr>
      <vt:lpstr>Thema1</vt:lpstr>
      <vt:lpstr>Hoofdstuk 11 Voerbehoefte Varkens</vt:lpstr>
      <vt:lpstr>PowerPoint-presentatie</vt:lpstr>
      <vt:lpstr>Behoefte varken</vt:lpstr>
      <vt:lpstr>Voerbehoefte varken</vt:lpstr>
      <vt:lpstr>Onderhoudsbehoefte varken </vt:lpstr>
      <vt:lpstr>Onderhoudsbehoefte varken</vt:lpstr>
      <vt:lpstr>Groeisnelheid</vt:lpstr>
      <vt:lpstr>Vlees en vetaanzet</vt:lpstr>
      <vt:lpstr>Groeisamenstelling </vt:lpstr>
      <vt:lpstr>Groeisamenstelling </vt:lpstr>
      <vt:lpstr>Voerschema vleesvarkens</vt:lpstr>
      <vt:lpstr>Groeipatroon Gelten en beren</vt:lpstr>
      <vt:lpstr>Voerschema vleesvarkens </vt:lpstr>
      <vt:lpstr>Fasevoedering vleesvarkens             Fasevoedering             </vt:lpstr>
      <vt:lpstr>Opfokzeugen en beren</vt:lpstr>
      <vt:lpstr>Voeren rondom dekken</vt:lpstr>
      <vt:lpstr>Dragende zeug</vt:lpstr>
      <vt:lpstr>Voeren tijdens de dracht </vt:lpstr>
      <vt:lpstr>Voeren van zeugen </vt:lpstr>
      <vt:lpstr>Voeren rondom werpen</vt:lpstr>
      <vt:lpstr>Voerberekening Kraamzeug</vt:lpstr>
      <vt:lpstr>Soorten voer</vt:lpstr>
      <vt:lpstr>Voeren van spenen tot dekken </vt:lpstr>
      <vt:lpstr>Biest, melk en bijvoeren</vt:lpstr>
      <vt:lpstr>Huiswerk</vt:lpstr>
      <vt:lpstr>Overige filmpjes</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Voerbehoefte Varkens</dc:title>
  <dc:creator>Nea Wolfs</dc:creator>
  <cp:lastModifiedBy>Sandra Thijssen</cp:lastModifiedBy>
  <cp:revision>32</cp:revision>
  <dcterms:created xsi:type="dcterms:W3CDTF">2018-12-18T10:52:52Z</dcterms:created>
  <dcterms:modified xsi:type="dcterms:W3CDTF">2022-10-11T10:20:02Z</dcterms:modified>
</cp:coreProperties>
</file>